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22"/>
  </p:notesMasterIdLst>
  <p:handoutMasterIdLst>
    <p:handoutMasterId r:id="rId23"/>
  </p:handoutMasterIdLst>
  <p:sldIdLst>
    <p:sldId id="256" r:id="rId4"/>
    <p:sldId id="262" r:id="rId5"/>
    <p:sldId id="289" r:id="rId6"/>
    <p:sldId id="307" r:id="rId7"/>
    <p:sldId id="296" r:id="rId8"/>
    <p:sldId id="308" r:id="rId9"/>
    <p:sldId id="282" r:id="rId10"/>
    <p:sldId id="309" r:id="rId11"/>
    <p:sldId id="310" r:id="rId12"/>
    <p:sldId id="311" r:id="rId13"/>
    <p:sldId id="312" r:id="rId14"/>
    <p:sldId id="299" r:id="rId15"/>
    <p:sldId id="315" r:id="rId16"/>
    <p:sldId id="304" r:id="rId17"/>
    <p:sldId id="275" r:id="rId18"/>
    <p:sldId id="313" r:id="rId19"/>
    <p:sldId id="314" r:id="rId20"/>
    <p:sldId id="260" r:id="rId21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92" autoAdjust="0"/>
    <p:restoredTop sz="94660"/>
  </p:normalViewPr>
  <p:slideViewPr>
    <p:cSldViewPr snapToGrid="0">
      <p:cViewPr varScale="1">
        <p:scale>
          <a:sx n="87" d="100"/>
          <a:sy n="87" d="100"/>
        </p:scale>
        <p:origin x="552" y="58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92F9E2-0C5A-448D-AD66-F71E921BECA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77074DD-2ABD-4BC3-A05D-203E620E3071}">
      <dgm:prSet phldrT="[Text]" custT="1"/>
      <dgm:spPr/>
      <dgm:t>
        <a:bodyPr/>
        <a:lstStyle/>
        <a:p>
          <a:r>
            <a:rPr lang="en-US" sz="2800" dirty="0" err="1" smtClean="0"/>
            <a:t>Telefon</a:t>
          </a:r>
          <a:r>
            <a:rPr lang="en-US" sz="2800" dirty="0" smtClean="0"/>
            <a:t> Android</a:t>
          </a:r>
          <a:endParaRPr lang="en-US" sz="2800" dirty="0"/>
        </a:p>
      </dgm:t>
    </dgm:pt>
    <dgm:pt modelId="{1D0CF33F-E0CC-4343-A3C0-CE87A7AB43B7}" type="parTrans" cxnId="{AB23C6AF-80D8-4C33-B206-CF01F9DB19F1}">
      <dgm:prSet/>
      <dgm:spPr/>
      <dgm:t>
        <a:bodyPr/>
        <a:lstStyle/>
        <a:p>
          <a:endParaRPr lang="en-US"/>
        </a:p>
      </dgm:t>
    </dgm:pt>
    <dgm:pt modelId="{2BF7CA41-2B99-4575-9221-0FBEBCE9A798}" type="sibTrans" cxnId="{AB23C6AF-80D8-4C33-B206-CF01F9DB19F1}">
      <dgm:prSet/>
      <dgm:spPr/>
      <dgm:t>
        <a:bodyPr/>
        <a:lstStyle/>
        <a:p>
          <a:endParaRPr lang="en-US"/>
        </a:p>
      </dgm:t>
    </dgm:pt>
    <dgm:pt modelId="{73A511F6-185E-4469-935B-32EE20F3C266}">
      <dgm:prSet phldrT="[Text]" custT="1"/>
      <dgm:spPr/>
      <dgm:t>
        <a:bodyPr/>
        <a:lstStyle/>
        <a:p>
          <a:r>
            <a:rPr lang="en-US" sz="2800" dirty="0" smtClean="0"/>
            <a:t>HC-05</a:t>
          </a:r>
          <a:endParaRPr lang="en-US" sz="2800" dirty="0"/>
        </a:p>
      </dgm:t>
    </dgm:pt>
    <dgm:pt modelId="{BE91B6EB-29B8-47B3-96DA-BAFCAD4CCD74}" type="parTrans" cxnId="{E82AE534-139C-4F27-AFF3-BE4E8EFAD582}">
      <dgm:prSet/>
      <dgm:spPr/>
      <dgm:t>
        <a:bodyPr/>
        <a:lstStyle/>
        <a:p>
          <a:endParaRPr lang="en-US"/>
        </a:p>
      </dgm:t>
    </dgm:pt>
    <dgm:pt modelId="{434E86B8-DC5D-4BAA-9651-3FF528CAD71A}" type="sibTrans" cxnId="{E82AE534-139C-4F27-AFF3-BE4E8EFAD582}">
      <dgm:prSet/>
      <dgm:spPr/>
      <dgm:t>
        <a:bodyPr/>
        <a:lstStyle/>
        <a:p>
          <a:endParaRPr lang="en-US"/>
        </a:p>
      </dgm:t>
    </dgm:pt>
    <dgm:pt modelId="{F37624A3-630A-45E0-99C4-05D2BBAD0D2D}">
      <dgm:prSet phldrT="[Text]" custT="1"/>
      <dgm:spPr/>
      <dgm:t>
        <a:bodyPr/>
        <a:lstStyle/>
        <a:p>
          <a:r>
            <a:rPr lang="en-US" sz="2800" dirty="0" smtClean="0"/>
            <a:t>Arduino Mega</a:t>
          </a:r>
          <a:endParaRPr lang="en-US" sz="2800" dirty="0"/>
        </a:p>
      </dgm:t>
    </dgm:pt>
    <dgm:pt modelId="{09843D70-4DCC-42A6-A66B-3BB69421A8A3}" type="parTrans" cxnId="{F0A405BE-BFD3-4885-AAE8-55391058635E}">
      <dgm:prSet/>
      <dgm:spPr/>
      <dgm:t>
        <a:bodyPr/>
        <a:lstStyle/>
        <a:p>
          <a:endParaRPr lang="en-US"/>
        </a:p>
      </dgm:t>
    </dgm:pt>
    <dgm:pt modelId="{E8B39E4C-8BE4-43CE-ADDD-DA88A846C55A}" type="sibTrans" cxnId="{F0A405BE-BFD3-4885-AAE8-55391058635E}">
      <dgm:prSet/>
      <dgm:spPr/>
      <dgm:t>
        <a:bodyPr/>
        <a:lstStyle/>
        <a:p>
          <a:endParaRPr lang="en-US"/>
        </a:p>
      </dgm:t>
    </dgm:pt>
    <dgm:pt modelId="{CE5323A1-90E8-44F3-BA91-9BB81C92D19D}" type="pres">
      <dgm:prSet presAssocID="{D792F9E2-0C5A-448D-AD66-F71E921BECAE}" presName="Name0" presStyleCnt="0">
        <dgm:presLayoutVars>
          <dgm:dir/>
          <dgm:animLvl val="lvl"/>
          <dgm:resizeHandles val="exact"/>
        </dgm:presLayoutVars>
      </dgm:prSet>
      <dgm:spPr/>
    </dgm:pt>
    <dgm:pt modelId="{3F348F21-CE78-475D-8F94-12180A67F639}" type="pres">
      <dgm:prSet presAssocID="{377074DD-2ABD-4BC3-A05D-203E620E3071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D34C31-F973-4CEC-83AA-6AE0F2B75F45}" type="pres">
      <dgm:prSet presAssocID="{2BF7CA41-2B99-4575-9221-0FBEBCE9A798}" presName="parTxOnlySpace" presStyleCnt="0"/>
      <dgm:spPr/>
    </dgm:pt>
    <dgm:pt modelId="{D49B90A9-DC9D-43DD-971F-978A3473ACA7}" type="pres">
      <dgm:prSet presAssocID="{73A511F6-185E-4469-935B-32EE20F3C26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4202671-7702-42BB-83BE-46C965BD4291}" type="pres">
      <dgm:prSet presAssocID="{434E86B8-DC5D-4BAA-9651-3FF528CAD71A}" presName="parTxOnlySpace" presStyleCnt="0"/>
      <dgm:spPr/>
    </dgm:pt>
    <dgm:pt modelId="{96B82CBF-BC77-4AE2-9E20-ED3EC2DAEA1D}" type="pres">
      <dgm:prSet presAssocID="{F37624A3-630A-45E0-99C4-05D2BBAD0D2D}" presName="parTxOnly" presStyleLbl="node1" presStyleIdx="2" presStyleCnt="3" custLinFactNeighborX="33625" custLinFactNeighborY="4255">
        <dgm:presLayoutVars>
          <dgm:chMax val="0"/>
          <dgm:chPref val="0"/>
          <dgm:bulletEnabled val="1"/>
        </dgm:presLayoutVars>
      </dgm:prSet>
      <dgm:spPr/>
    </dgm:pt>
  </dgm:ptLst>
  <dgm:cxnLst>
    <dgm:cxn modelId="{F0A405BE-BFD3-4885-AAE8-55391058635E}" srcId="{D792F9E2-0C5A-448D-AD66-F71E921BECAE}" destId="{F37624A3-630A-45E0-99C4-05D2BBAD0D2D}" srcOrd="2" destOrd="0" parTransId="{09843D70-4DCC-42A6-A66B-3BB69421A8A3}" sibTransId="{E8B39E4C-8BE4-43CE-ADDD-DA88A846C55A}"/>
    <dgm:cxn modelId="{450D1E2D-3D50-4309-AD26-769EE9602B44}" type="presOf" srcId="{377074DD-2ABD-4BC3-A05D-203E620E3071}" destId="{3F348F21-CE78-475D-8F94-12180A67F639}" srcOrd="0" destOrd="0" presId="urn:microsoft.com/office/officeart/2005/8/layout/chevron1"/>
    <dgm:cxn modelId="{E82AE534-139C-4F27-AFF3-BE4E8EFAD582}" srcId="{D792F9E2-0C5A-448D-AD66-F71E921BECAE}" destId="{73A511F6-185E-4469-935B-32EE20F3C266}" srcOrd="1" destOrd="0" parTransId="{BE91B6EB-29B8-47B3-96DA-BAFCAD4CCD74}" sibTransId="{434E86B8-DC5D-4BAA-9651-3FF528CAD71A}"/>
    <dgm:cxn modelId="{AB23C6AF-80D8-4C33-B206-CF01F9DB19F1}" srcId="{D792F9E2-0C5A-448D-AD66-F71E921BECAE}" destId="{377074DD-2ABD-4BC3-A05D-203E620E3071}" srcOrd="0" destOrd="0" parTransId="{1D0CF33F-E0CC-4343-A3C0-CE87A7AB43B7}" sibTransId="{2BF7CA41-2B99-4575-9221-0FBEBCE9A798}"/>
    <dgm:cxn modelId="{7D27E03C-6778-42E2-B1E2-6C0001090E8F}" type="presOf" srcId="{D792F9E2-0C5A-448D-AD66-F71E921BECAE}" destId="{CE5323A1-90E8-44F3-BA91-9BB81C92D19D}" srcOrd="0" destOrd="0" presId="urn:microsoft.com/office/officeart/2005/8/layout/chevron1"/>
    <dgm:cxn modelId="{F93C1927-2812-4693-A17D-D212B9A32537}" type="presOf" srcId="{73A511F6-185E-4469-935B-32EE20F3C266}" destId="{D49B90A9-DC9D-43DD-971F-978A3473ACA7}" srcOrd="0" destOrd="0" presId="urn:microsoft.com/office/officeart/2005/8/layout/chevron1"/>
    <dgm:cxn modelId="{E29AA9BC-541B-47BA-BF94-DDF2600244B4}" type="presOf" srcId="{F37624A3-630A-45E0-99C4-05D2BBAD0D2D}" destId="{96B82CBF-BC77-4AE2-9E20-ED3EC2DAEA1D}" srcOrd="0" destOrd="0" presId="urn:microsoft.com/office/officeart/2005/8/layout/chevron1"/>
    <dgm:cxn modelId="{0C89C9D0-FAD3-4938-842A-F335D7DAF513}" type="presParOf" srcId="{CE5323A1-90E8-44F3-BA91-9BB81C92D19D}" destId="{3F348F21-CE78-475D-8F94-12180A67F639}" srcOrd="0" destOrd="0" presId="urn:microsoft.com/office/officeart/2005/8/layout/chevron1"/>
    <dgm:cxn modelId="{731AD112-37F2-43E1-895E-E4D798ED7BF0}" type="presParOf" srcId="{CE5323A1-90E8-44F3-BA91-9BB81C92D19D}" destId="{0CD34C31-F973-4CEC-83AA-6AE0F2B75F45}" srcOrd="1" destOrd="0" presId="urn:microsoft.com/office/officeart/2005/8/layout/chevron1"/>
    <dgm:cxn modelId="{2B0D59A3-3729-475A-A64D-D72C5BD962A5}" type="presParOf" srcId="{CE5323A1-90E8-44F3-BA91-9BB81C92D19D}" destId="{D49B90A9-DC9D-43DD-971F-978A3473ACA7}" srcOrd="2" destOrd="0" presId="urn:microsoft.com/office/officeart/2005/8/layout/chevron1"/>
    <dgm:cxn modelId="{9AF0D89C-CE46-4470-B73F-84A4CD1F2AF9}" type="presParOf" srcId="{CE5323A1-90E8-44F3-BA91-9BB81C92D19D}" destId="{74202671-7702-42BB-83BE-46C965BD4291}" srcOrd="3" destOrd="0" presId="urn:microsoft.com/office/officeart/2005/8/layout/chevron1"/>
    <dgm:cxn modelId="{62A1FF5E-8502-47F7-8CBD-6F8F875284A1}" type="presParOf" srcId="{CE5323A1-90E8-44F3-BA91-9BB81C92D19D}" destId="{96B82CBF-BC77-4AE2-9E20-ED3EC2DAEA1D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348F21-CE78-475D-8F94-12180A67F639}">
      <dsp:nvSpPr>
        <dsp:cNvPr id="0" name=""/>
        <dsp:cNvSpPr/>
      </dsp:nvSpPr>
      <dsp:spPr>
        <a:xfrm>
          <a:off x="1931" y="0"/>
          <a:ext cx="2353353" cy="8264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Telefon</a:t>
          </a:r>
          <a:r>
            <a:rPr lang="en-US" sz="2800" kern="1200" dirty="0" smtClean="0"/>
            <a:t> Android</a:t>
          </a:r>
          <a:endParaRPr lang="en-US" sz="2800" kern="1200" dirty="0"/>
        </a:p>
      </dsp:txBody>
      <dsp:txXfrm>
        <a:off x="415170" y="0"/>
        <a:ext cx="1526876" cy="826477"/>
      </dsp:txXfrm>
    </dsp:sp>
    <dsp:sp modelId="{D49B90A9-DC9D-43DD-971F-978A3473ACA7}">
      <dsp:nvSpPr>
        <dsp:cNvPr id="0" name=""/>
        <dsp:cNvSpPr/>
      </dsp:nvSpPr>
      <dsp:spPr>
        <a:xfrm>
          <a:off x="2119950" y="0"/>
          <a:ext cx="2353353" cy="8264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HC-05</a:t>
          </a:r>
          <a:endParaRPr lang="en-US" sz="2800" kern="1200" dirty="0"/>
        </a:p>
      </dsp:txBody>
      <dsp:txXfrm>
        <a:off x="2533189" y="0"/>
        <a:ext cx="1526876" cy="826477"/>
      </dsp:txXfrm>
    </dsp:sp>
    <dsp:sp modelId="{96B82CBF-BC77-4AE2-9E20-ED3EC2DAEA1D}">
      <dsp:nvSpPr>
        <dsp:cNvPr id="0" name=""/>
        <dsp:cNvSpPr/>
      </dsp:nvSpPr>
      <dsp:spPr>
        <a:xfrm>
          <a:off x="4239900" y="0"/>
          <a:ext cx="2353353" cy="8264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Arduino Mega</a:t>
          </a:r>
          <a:endParaRPr lang="en-US" sz="2800" kern="1200" dirty="0"/>
        </a:p>
      </dsp:txBody>
      <dsp:txXfrm>
        <a:off x="4653139" y="0"/>
        <a:ext cx="1526876" cy="8264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106BAE1-9D62-4BE2-92F5-13516D7B16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C3F7C2-615E-4315-8EAC-FA55AC9897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9F105-A747-4149-8D18-634112D74862}" type="datetimeFigureOut">
              <a:rPr lang="en-US" smtClean="0"/>
              <a:t>14-Apr-25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143403-C63A-4BA5-B6D3-425E92F024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A4DABD-501E-4B8E-B807-AC2FA85FB5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8A0813-E8DC-4927-8006-DB2DC4539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664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78E68-6600-41EF-9BAA-C865DA5B9DA2}" type="datetimeFigureOut">
              <a:rPr lang="en-US" smtClean="0"/>
              <a:t>15-Apr-25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3D504-CFC2-46C1-B8DE-F635D4805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53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638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lIns="365760" anchor="ctr"/>
          <a:lstStyle>
            <a:lvl1pPr marL="0" indent="0" algn="l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Back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6033F2F0-7D0F-4B5D-8E37-7C30E5A5D2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548561" y="477308"/>
            <a:ext cx="2897717" cy="2731837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40B2EF10-A0C4-401E-8AA6-CF7463C5956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48561" y="3648856"/>
            <a:ext cx="2897717" cy="2731837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9802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B83EC1-AF10-4FD7-8089-F03DAD6397E7}"/>
              </a:ext>
            </a:extLst>
          </p:cNvPr>
          <p:cNvSpPr/>
          <p:nvPr userDrawn="1"/>
        </p:nvSpPr>
        <p:spPr>
          <a:xfrm>
            <a:off x="0" y="0"/>
            <a:ext cx="12192000" cy="23810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53561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32DE4F21-2D03-408A-A113-1ECBBBFDE8D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67429" y="479834"/>
            <a:ext cx="3611542" cy="589833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</a:t>
            </a:r>
          </a:p>
          <a:p>
            <a:r>
              <a:rPr lang="en-US" altLang="ko-KR" dirty="0"/>
              <a:t>And Sand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A62276F5-0236-424B-9645-A889FC41285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58183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B703617E-9CA4-425B-945B-4B73794CE2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2805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50554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638550" y="3543300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back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EA5E7C78-B7FD-4905-970D-675E6D39617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38550" y="569180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01CFBF6C-8D5A-4D48-ACE1-2D979A60A2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225" y="3543300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back</a:t>
            </a:r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26D5AB-D725-405F-B143-0753C3C45DCD}"/>
              </a:ext>
            </a:extLst>
          </p:cNvPr>
          <p:cNvSpPr/>
          <p:nvPr userDrawn="1"/>
        </p:nvSpPr>
        <p:spPr>
          <a:xfrm>
            <a:off x="-1" y="0"/>
            <a:ext cx="3400425" cy="33123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30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lIns="3383280" rIns="0" anchor="ctr"/>
          <a:lstStyle>
            <a:lvl1pPr marL="0" indent="0" algn="ctr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79387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12">
            <a:extLst>
              <a:ext uri="{FF2B5EF4-FFF2-40B4-BE49-F238E27FC236}">
                <a16:creationId xmlns:a16="http://schemas.microsoft.com/office/drawing/2014/main" id="{95EDCEF7-DD83-4CD4-BE92-A97D74011033}"/>
              </a:ext>
            </a:extLst>
          </p:cNvPr>
          <p:cNvSpPr/>
          <p:nvPr userDrawn="1"/>
        </p:nvSpPr>
        <p:spPr>
          <a:xfrm>
            <a:off x="547181" y="1761846"/>
            <a:ext cx="11097638" cy="3334311"/>
          </a:xfrm>
          <a:prstGeom prst="frame">
            <a:avLst>
              <a:gd name="adj1" fmla="val 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0352" y="569068"/>
            <a:ext cx="3661647" cy="571986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76640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358CF5-5043-4D3B-92BD-59549782EBBE}"/>
              </a:ext>
            </a:extLst>
          </p:cNvPr>
          <p:cNvSpPr/>
          <p:nvPr userDrawn="1"/>
        </p:nvSpPr>
        <p:spPr>
          <a:xfrm>
            <a:off x="7515225" y="0"/>
            <a:ext cx="4676775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aphic 14">
            <a:extLst>
              <a:ext uri="{FF2B5EF4-FFF2-40B4-BE49-F238E27FC236}">
                <a16:creationId xmlns:a16="http://schemas.microsoft.com/office/drawing/2014/main" id="{B59EE49C-3795-40A6-B206-565A372E5530}"/>
              </a:ext>
            </a:extLst>
          </p:cNvPr>
          <p:cNvGrpSpPr/>
          <p:nvPr userDrawn="1"/>
        </p:nvGrpSpPr>
        <p:grpSpPr>
          <a:xfrm>
            <a:off x="5720146" y="1420664"/>
            <a:ext cx="5589803" cy="4396475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16E008B-9F44-493C-B58F-ABFC0E7190A5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C1A2B49-6603-4C93-BCDA-8893B608D8C1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C70C51E-C968-4707-899F-DE217D80997C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6BA87E5-BDD3-47B0-8C9F-EDFB6B811129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C9C68AE-3F02-48D5-A299-9B7311EC8D90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CBE3651-AB4C-4F00-BF52-0A24EF2A62AD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3E653C6-4F74-473F-9309-2D2D43F090C8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9CA35F9-CDD6-4937-8C98-04018E459C31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56077" y="1628103"/>
            <a:ext cx="5317941" cy="301288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CCE937E-8E2A-4179-91E4-730975E592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1525" y="339509"/>
            <a:ext cx="6543675" cy="724247"/>
          </a:xfrm>
          <a:prstGeom prst="rect">
            <a:avLst/>
          </a:prstGeom>
        </p:spPr>
        <p:txBody>
          <a:bodyPr tIns="91440" anchor="ctr"/>
          <a:lstStyle>
            <a:lvl1pPr marL="0" indent="0" algn="l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577951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A4D14B1E-79D5-4F7D-AEB4-4F537918FBAB}"/>
              </a:ext>
            </a:extLst>
          </p:cNvPr>
          <p:cNvSpPr/>
          <p:nvPr userDrawn="1"/>
        </p:nvSpPr>
        <p:spPr>
          <a:xfrm rot="5400000">
            <a:off x="795337" y="-795340"/>
            <a:ext cx="6257926" cy="7848605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0914" y="600074"/>
            <a:ext cx="4052172" cy="5657852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145CBDFE-5F17-4329-876B-8EC9C2A40CE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75044" y="222886"/>
            <a:ext cx="2286000" cy="3017520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06B5A04-F323-4B06-B374-0EFFB99917B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75044" y="3624742"/>
            <a:ext cx="2286000" cy="3017520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59728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52">
            <a:extLst>
              <a:ext uri="{FF2B5EF4-FFF2-40B4-BE49-F238E27FC236}">
                <a16:creationId xmlns:a16="http://schemas.microsoft.com/office/drawing/2014/main" id="{A554242E-EDC9-4D56-ABE8-D3DFF0D037E9}"/>
              </a:ext>
            </a:extLst>
          </p:cNvPr>
          <p:cNvSpPr/>
          <p:nvPr userDrawn="1"/>
        </p:nvSpPr>
        <p:spPr>
          <a:xfrm>
            <a:off x="2" y="0"/>
            <a:ext cx="8582025" cy="6858000"/>
          </a:xfrm>
          <a:custGeom>
            <a:avLst/>
            <a:gdLst>
              <a:gd name="connsiteX0" fmla="*/ 5238766 w 8582025"/>
              <a:gd name="connsiteY0" fmla="*/ 0 h 6858000"/>
              <a:gd name="connsiteX1" fmla="*/ 8582025 w 8582025"/>
              <a:gd name="connsiteY1" fmla="*/ 0 h 6858000"/>
              <a:gd name="connsiteX2" fmla="*/ 1876410 w 8582025"/>
              <a:gd name="connsiteY2" fmla="*/ 6858000 h 6858000"/>
              <a:gd name="connsiteX3" fmla="*/ 0 w 8582025"/>
              <a:gd name="connsiteY3" fmla="*/ 6858000 h 6858000"/>
              <a:gd name="connsiteX4" fmla="*/ 0 w 8582025"/>
              <a:gd name="connsiteY4" fmla="*/ 535781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82025" h="6858000">
                <a:moveTo>
                  <a:pt x="5238766" y="0"/>
                </a:moveTo>
                <a:lnTo>
                  <a:pt x="8582025" y="0"/>
                </a:lnTo>
                <a:lnTo>
                  <a:pt x="1876410" y="6858000"/>
                </a:lnTo>
                <a:lnTo>
                  <a:pt x="0" y="6858000"/>
                </a:lnTo>
                <a:lnTo>
                  <a:pt x="0" y="53578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그림 개체 틀 3">
            <a:extLst>
              <a:ext uri="{FF2B5EF4-FFF2-40B4-BE49-F238E27FC236}">
                <a16:creationId xmlns:a16="http://schemas.microsoft.com/office/drawing/2014/main" id="{A7B8BCFA-E22C-4FE8-9EC6-3B7DF58BF4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17212" y="427698"/>
            <a:ext cx="3600000" cy="36000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Place Your Picture Here And Sand to Back</a:t>
            </a:r>
            <a:endParaRPr lang="ko-KR" altLang="en-US" dirty="0"/>
          </a:p>
        </p:txBody>
      </p:sp>
      <p:sp>
        <p:nvSpPr>
          <p:cNvPr id="6" name="그림 개체 틀 3">
            <a:extLst>
              <a:ext uri="{FF2B5EF4-FFF2-40B4-BE49-F238E27FC236}">
                <a16:creationId xmlns:a16="http://schemas.microsoft.com/office/drawing/2014/main" id="{C661A5D8-A169-47BB-84F8-7CCF6E00616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953610" y="2837035"/>
            <a:ext cx="3600000" cy="36000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그림 개체 틀 3">
            <a:extLst>
              <a:ext uri="{FF2B5EF4-FFF2-40B4-BE49-F238E27FC236}">
                <a16:creationId xmlns:a16="http://schemas.microsoft.com/office/drawing/2014/main" id="{A32673E2-41F8-431C-946D-87DD76C5D04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524" y="2251417"/>
            <a:ext cx="1980000" cy="1980000"/>
          </a:xfrm>
          <a:prstGeom prst="diamond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그림 개체 틀 3">
            <a:extLst>
              <a:ext uri="{FF2B5EF4-FFF2-40B4-BE49-F238E27FC236}">
                <a16:creationId xmlns:a16="http://schemas.microsoft.com/office/drawing/2014/main" id="{F2B14BC2-B3DB-437A-8C30-D2E802CB43E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6104" y="2676913"/>
            <a:ext cx="1980000" cy="1980000"/>
          </a:xfrm>
          <a:prstGeom prst="diamond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65908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0353" y="1807430"/>
            <a:ext cx="2400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B7D4BC-8397-4297-9425-5B8BAEB381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952" y="2305190"/>
            <a:ext cx="4038095" cy="2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893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0353" y="1807430"/>
            <a:ext cx="2400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513D5B-5A42-4F30-9E94-6D9B89BC88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381" y="2276619"/>
            <a:ext cx="4095238" cy="2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94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3B04BAD-EED5-4C78-BC19-C3DD01D50231}"/>
              </a:ext>
            </a:extLst>
          </p:cNvPr>
          <p:cNvGrpSpPr/>
          <p:nvPr userDrawn="1"/>
        </p:nvGrpSpPr>
        <p:grpSpPr>
          <a:xfrm>
            <a:off x="729449" y="1780758"/>
            <a:ext cx="2449180" cy="4305530"/>
            <a:chOff x="445712" y="1449040"/>
            <a:chExt cx="2113018" cy="392417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7456AC7-1506-4AAF-A694-1BE710D5F58E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7D8BFCCB-25F4-4E85-B4F9-18DA5A0F31C0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6">
              <a:extLst>
                <a:ext uri="{FF2B5EF4-FFF2-40B4-BE49-F238E27FC236}">
                  <a16:creationId xmlns:a16="http://schemas.microsoft.com/office/drawing/2014/main" id="{4DE5DB11-A2A8-48F9-9B25-703C78662BDE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7">
                <a:extLst>
                  <a:ext uri="{FF2B5EF4-FFF2-40B4-BE49-F238E27FC236}">
                    <a16:creationId xmlns:a16="http://schemas.microsoft.com/office/drawing/2014/main" id="{A3616025-C842-4C0D-B7E3-48176315DDFA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8">
                <a:extLst>
                  <a:ext uri="{FF2B5EF4-FFF2-40B4-BE49-F238E27FC236}">
                    <a16:creationId xmlns:a16="http://schemas.microsoft.com/office/drawing/2014/main" id="{B2550ED7-04C5-4FFA-BCF1-8CB64B3F2DA9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E6D54C7-03B4-4369-97FF-A3456A2A876D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73465" y="2174930"/>
            <a:ext cx="2152765" cy="33487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D8FCDD3-D367-4581-96F6-BED1A5D7FC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0356987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41121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7770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ame 2">
            <a:extLst>
              <a:ext uri="{FF2B5EF4-FFF2-40B4-BE49-F238E27FC236}">
                <a16:creationId xmlns:a16="http://schemas.microsoft.com/office/drawing/2014/main" id="{11A067AA-F6AF-4715-9F07-7BE30046CBF0}"/>
              </a:ext>
            </a:extLst>
          </p:cNvPr>
          <p:cNvSpPr/>
          <p:nvPr userDrawn="1"/>
        </p:nvSpPr>
        <p:spPr>
          <a:xfrm>
            <a:off x="642938" y="514350"/>
            <a:ext cx="10906125" cy="2990850"/>
          </a:xfrm>
          <a:prstGeom prst="frame">
            <a:avLst>
              <a:gd name="adj1" fmla="val 255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96806" y="2310178"/>
            <a:ext cx="2084544" cy="23138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5DB206C-7370-448F-B4C9-4059BADCA64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35231" y="2310178"/>
            <a:ext cx="2084544" cy="23138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7383E1CB-8D0E-4180-8C52-C5F4A24ED3F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73656" y="2310178"/>
            <a:ext cx="2084544" cy="23138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33F4681A-0E5C-4D94-B5F0-6A175DBC6CD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012081" y="2310178"/>
            <a:ext cx="2084544" cy="23138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4226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hf hdr="0" ft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6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5" r:id="rId9"/>
    <p:sldLayoutId id="2147483743" r:id="rId10"/>
    <p:sldLayoutId id="2147483744" r:id="rId11"/>
    <p:sldLayoutId id="2147483746" r:id="rId12"/>
    <p:sldLayoutId id="2147483747" r:id="rId13"/>
    <p:sldLayoutId id="2147483749" r:id="rId14"/>
    <p:sldLayoutId id="2147483750" r:id="rId15"/>
    <p:sldLayoutId id="2147483751" r:id="rId16"/>
    <p:sldLayoutId id="2147483752" r:id="rId17"/>
    <p:sldLayoutId id="2147483753" r:id="rId18"/>
  </p:sldLayoutIdLst>
  <p:hf hdr="0" ft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ft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611064" y="2288973"/>
            <a:ext cx="10928838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 err="1">
                <a:solidFill>
                  <a:schemeClr val="bg1"/>
                </a:solidFill>
              </a:rPr>
              <a:t>Sistem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automatizat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pentru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controlul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unui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vehicul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destinat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monitorizării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parametrilor</a:t>
            </a:r>
            <a:r>
              <a:rPr lang="en-US" sz="4000" dirty="0">
                <a:solidFill>
                  <a:schemeClr val="bg1"/>
                </a:solidFill>
              </a:rPr>
              <a:t> de </a:t>
            </a:r>
            <a:r>
              <a:rPr lang="en-US" sz="4000" dirty="0" err="1">
                <a:solidFill>
                  <a:schemeClr val="bg1"/>
                </a:solidFill>
              </a:rPr>
              <a:t>mediu</a:t>
            </a:r>
            <a:r>
              <a:rPr lang="en-US" sz="4000" dirty="0">
                <a:solidFill>
                  <a:schemeClr val="bg1"/>
                </a:solidFill>
              </a:rPr>
              <a:t> în </a:t>
            </a:r>
            <a:r>
              <a:rPr lang="en-US" sz="4000" dirty="0" err="1">
                <a:solidFill>
                  <a:schemeClr val="bg1"/>
                </a:solidFill>
              </a:rPr>
              <a:t>regiuni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greu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accesibile</a:t>
            </a:r>
            <a:endParaRPr lang="ko-KR" altLang="en-US" sz="4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445815-12D7-4E1D-A6E4-49EA4C8ECE5C}"/>
              </a:ext>
            </a:extLst>
          </p:cNvPr>
          <p:cNvGrpSpPr/>
          <p:nvPr/>
        </p:nvGrpSpPr>
        <p:grpSpPr>
          <a:xfrm>
            <a:off x="-451651" y="399237"/>
            <a:ext cx="13399477" cy="5052397"/>
            <a:chOff x="2229738" y="635165"/>
            <a:chExt cx="7803176" cy="5052397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C647FD-F15A-4EF3-809D-6A1D53EDA1C0}"/>
                </a:ext>
              </a:extLst>
            </p:cNvPr>
            <p:cNvSpPr/>
            <p:nvPr/>
          </p:nvSpPr>
          <p:spPr>
            <a:xfrm rot="10800000">
              <a:off x="3609975" y="3851803"/>
              <a:ext cx="4972050" cy="1445239"/>
            </a:xfrm>
            <a:custGeom>
              <a:avLst/>
              <a:gdLst>
                <a:gd name="connsiteX0" fmla="*/ 0 w 4972050"/>
                <a:gd name="connsiteY0" fmla="*/ 0 h 1445239"/>
                <a:gd name="connsiteX1" fmla="*/ 4972050 w 4972050"/>
                <a:gd name="connsiteY1" fmla="*/ 0 h 1445239"/>
                <a:gd name="connsiteX2" fmla="*/ 4972050 w 4972050"/>
                <a:gd name="connsiteY2" fmla="*/ 1445239 h 1445239"/>
                <a:gd name="connsiteX3" fmla="*/ 4846713 w 4972050"/>
                <a:gd name="connsiteY3" fmla="*/ 1445239 h 1445239"/>
                <a:gd name="connsiteX4" fmla="*/ 4846713 w 4972050"/>
                <a:gd name="connsiteY4" fmla="*/ 125337 h 1445239"/>
                <a:gd name="connsiteX5" fmla="*/ 125337 w 4972050"/>
                <a:gd name="connsiteY5" fmla="*/ 125337 h 1445239"/>
                <a:gd name="connsiteX6" fmla="*/ 125337 w 4972050"/>
                <a:gd name="connsiteY6" fmla="*/ 1445239 h 1445239"/>
                <a:gd name="connsiteX7" fmla="*/ 0 w 4972050"/>
                <a:gd name="connsiteY7" fmla="*/ 1445239 h 144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72050" h="1445239">
                  <a:moveTo>
                    <a:pt x="0" y="0"/>
                  </a:moveTo>
                  <a:lnTo>
                    <a:pt x="4972050" y="0"/>
                  </a:lnTo>
                  <a:lnTo>
                    <a:pt x="4972050" y="1445239"/>
                  </a:lnTo>
                  <a:lnTo>
                    <a:pt x="4846713" y="1445239"/>
                  </a:lnTo>
                  <a:lnTo>
                    <a:pt x="4846713" y="125337"/>
                  </a:lnTo>
                  <a:lnTo>
                    <a:pt x="125337" y="125337"/>
                  </a:lnTo>
                  <a:lnTo>
                    <a:pt x="125337" y="1445239"/>
                  </a:lnTo>
                  <a:lnTo>
                    <a:pt x="0" y="14452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49D2C01-2A20-4143-BCAD-6A6312B98A08}"/>
                </a:ext>
              </a:extLst>
            </p:cNvPr>
            <p:cNvGrpSpPr/>
            <p:nvPr/>
          </p:nvGrpSpPr>
          <p:grpSpPr>
            <a:xfrm>
              <a:off x="2229738" y="635165"/>
              <a:ext cx="7803176" cy="5052397"/>
              <a:chOff x="2229738" y="635165"/>
              <a:chExt cx="7803176" cy="5052397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AC6889E-9C5A-4F40-B36F-D446C77768E4}"/>
                  </a:ext>
                </a:extLst>
              </p:cNvPr>
              <p:cNvSpPr/>
              <p:nvPr/>
            </p:nvSpPr>
            <p:spPr>
              <a:xfrm>
                <a:off x="3609975" y="1151426"/>
                <a:ext cx="4972050" cy="1445239"/>
              </a:xfrm>
              <a:custGeom>
                <a:avLst/>
                <a:gdLst>
                  <a:gd name="connsiteX0" fmla="*/ 0 w 4972050"/>
                  <a:gd name="connsiteY0" fmla="*/ 0 h 1445239"/>
                  <a:gd name="connsiteX1" fmla="*/ 4972050 w 4972050"/>
                  <a:gd name="connsiteY1" fmla="*/ 0 h 1445239"/>
                  <a:gd name="connsiteX2" fmla="*/ 4972050 w 4972050"/>
                  <a:gd name="connsiteY2" fmla="*/ 1445239 h 1445239"/>
                  <a:gd name="connsiteX3" fmla="*/ 4846713 w 4972050"/>
                  <a:gd name="connsiteY3" fmla="*/ 1445239 h 1445239"/>
                  <a:gd name="connsiteX4" fmla="*/ 4846713 w 4972050"/>
                  <a:gd name="connsiteY4" fmla="*/ 125337 h 1445239"/>
                  <a:gd name="connsiteX5" fmla="*/ 125337 w 4972050"/>
                  <a:gd name="connsiteY5" fmla="*/ 125337 h 1445239"/>
                  <a:gd name="connsiteX6" fmla="*/ 125337 w 4972050"/>
                  <a:gd name="connsiteY6" fmla="*/ 1445239 h 1445239"/>
                  <a:gd name="connsiteX7" fmla="*/ 0 w 4972050"/>
                  <a:gd name="connsiteY7" fmla="*/ 1445239 h 144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72050" h="1445239">
                    <a:moveTo>
                      <a:pt x="0" y="0"/>
                    </a:moveTo>
                    <a:lnTo>
                      <a:pt x="4972050" y="0"/>
                    </a:lnTo>
                    <a:lnTo>
                      <a:pt x="4972050" y="1445239"/>
                    </a:lnTo>
                    <a:lnTo>
                      <a:pt x="4846713" y="1445239"/>
                    </a:lnTo>
                    <a:lnTo>
                      <a:pt x="4846713" y="125337"/>
                    </a:lnTo>
                    <a:lnTo>
                      <a:pt x="125337" y="125337"/>
                    </a:lnTo>
                    <a:lnTo>
                      <a:pt x="125337" y="1445239"/>
                    </a:lnTo>
                    <a:lnTo>
                      <a:pt x="0" y="144523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39928E-7F45-4D48-A87B-BFF1229D99D9}"/>
                  </a:ext>
                </a:extLst>
              </p:cNvPr>
              <p:cNvSpPr/>
              <p:nvPr/>
            </p:nvSpPr>
            <p:spPr>
              <a:xfrm rot="2735247">
                <a:off x="8529637" y="409065"/>
                <a:ext cx="104775" cy="14452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C7D53DE-957E-4634-8DEC-72BF32FF5DB8}"/>
                  </a:ext>
                </a:extLst>
              </p:cNvPr>
              <p:cNvSpPr/>
              <p:nvPr/>
            </p:nvSpPr>
            <p:spPr>
              <a:xfrm rot="2735247">
                <a:off x="3452813" y="4639863"/>
                <a:ext cx="104775" cy="14452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EB634C8-28A3-4C33-9A37-7C5166CF0D48}"/>
                  </a:ext>
                </a:extLst>
              </p:cNvPr>
              <p:cNvSpPr/>
              <p:nvPr/>
            </p:nvSpPr>
            <p:spPr>
              <a:xfrm rot="2735247">
                <a:off x="9257907" y="-35067"/>
                <a:ext cx="104775" cy="1445239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E60094A-3072-4592-A419-4DB5BBABA8FF}"/>
                  </a:ext>
                </a:extLst>
              </p:cNvPr>
              <p:cNvSpPr/>
              <p:nvPr/>
            </p:nvSpPr>
            <p:spPr>
              <a:xfrm rot="2735247">
                <a:off x="2899970" y="4912555"/>
                <a:ext cx="104775" cy="1445239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7152827" y="5223572"/>
            <a:ext cx="4761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Student: Alecu Cristina-Madalina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Coordonator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en-US" dirty="0" err="1" smtClean="0">
                <a:solidFill>
                  <a:schemeClr val="bg1"/>
                </a:solidFill>
              </a:rPr>
              <a:t>ing</a:t>
            </a:r>
            <a:r>
              <a:rPr lang="en-US" dirty="0" smtClean="0">
                <a:solidFill>
                  <a:schemeClr val="bg1"/>
                </a:solidFill>
              </a:rPr>
              <a:t>. Gabriela </a:t>
            </a:r>
            <a:r>
              <a:rPr lang="en-US" dirty="0" err="1" smtClean="0">
                <a:solidFill>
                  <a:schemeClr val="bg1"/>
                </a:solidFill>
              </a:rPr>
              <a:t>Olteanu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0554" y="6488668"/>
            <a:ext cx="2501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AIA IV, 2025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52854" y="339509"/>
            <a:ext cx="10779369" cy="61885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508891" y="418102"/>
            <a:ext cx="5551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ARHITECTURA DE COMUNICATII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428018" y="2458070"/>
            <a:ext cx="1058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DE CE?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18846" y="2224453"/>
            <a:ext cx="50995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Modul</a:t>
            </a:r>
            <a:r>
              <a:rPr lang="en-US" b="1" dirty="0"/>
              <a:t> </a:t>
            </a:r>
            <a:r>
              <a:rPr lang="en-US" b="1" dirty="0" err="1"/>
              <a:t>folosit</a:t>
            </a:r>
            <a:r>
              <a:rPr lang="en-US" b="1" dirty="0"/>
              <a:t>:</a:t>
            </a:r>
            <a:r>
              <a:rPr lang="en-US" dirty="0"/>
              <a:t> HC-05 </a:t>
            </a:r>
            <a:r>
              <a:rPr lang="en-US" dirty="0" smtClean="0"/>
              <a:t>Bluetooth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Protocol:</a:t>
            </a:r>
            <a:r>
              <a:rPr lang="en-US" dirty="0"/>
              <a:t> </a:t>
            </a:r>
            <a:r>
              <a:rPr lang="en-US" dirty="0" err="1"/>
              <a:t>Comunicare</a:t>
            </a:r>
            <a:r>
              <a:rPr lang="en-US" dirty="0"/>
              <a:t> </a:t>
            </a:r>
            <a:r>
              <a:rPr lang="en-US" dirty="0" err="1"/>
              <a:t>serială</a:t>
            </a:r>
            <a:r>
              <a:rPr lang="en-US" dirty="0"/>
              <a:t> (UART</a:t>
            </a:r>
            <a:r>
              <a:rPr lang="en-US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Aplicație</a:t>
            </a:r>
            <a:r>
              <a:rPr lang="en-US" b="1" dirty="0"/>
              <a:t> </a:t>
            </a:r>
            <a:r>
              <a:rPr lang="en-US" b="1" dirty="0" err="1"/>
              <a:t>mobilă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Creată</a:t>
            </a:r>
            <a:r>
              <a:rPr lang="en-US" dirty="0"/>
              <a:t> în MIT App Inventor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Flux </a:t>
            </a:r>
            <a:r>
              <a:rPr lang="en-US" b="1" dirty="0" err="1"/>
              <a:t>comunicare</a:t>
            </a:r>
            <a:r>
              <a:rPr lang="en-US" dirty="0"/>
              <a:t>: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099280327"/>
              </p:ext>
            </p:extLst>
          </p:nvPr>
        </p:nvGraphicFramePr>
        <p:xfrm>
          <a:off x="3239794" y="5068485"/>
          <a:ext cx="6593254" cy="8264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7039" y="1217071"/>
            <a:ext cx="2644189" cy="355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11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52854" y="339509"/>
            <a:ext cx="10779369" cy="618853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508892" y="418102"/>
            <a:ext cx="4522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ARHITECTURA MIXTA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28018" y="1605767"/>
            <a:ext cx="5099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Interactiune</a:t>
            </a:r>
            <a:r>
              <a:rPr lang="en-US" dirty="0" smtClean="0"/>
              <a:t> hardware-software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Freeform: Shape 2">
            <a:extLst>
              <a:ext uri="{FF2B5EF4-FFF2-40B4-BE49-F238E27FC236}">
                <a16:creationId xmlns:a16="http://schemas.microsoft.com/office/drawing/2014/main" id="{06B40860-FA19-461E-A328-9D43CE80A625}"/>
              </a:ext>
            </a:extLst>
          </p:cNvPr>
          <p:cNvSpPr/>
          <p:nvPr/>
        </p:nvSpPr>
        <p:spPr>
          <a:xfrm rot="2700000">
            <a:off x="9726111" y="1116153"/>
            <a:ext cx="1820038" cy="1793132"/>
          </a:xfrm>
          <a:custGeom>
            <a:avLst/>
            <a:gdLst>
              <a:gd name="connsiteX0" fmla="*/ 455043 w 1723431"/>
              <a:gd name="connsiteY0" fmla="*/ 72148 h 1716991"/>
              <a:gd name="connsiteX1" fmla="*/ 568072 w 1723431"/>
              <a:gd name="connsiteY1" fmla="*/ 4028 h 1716991"/>
              <a:gd name="connsiteX2" fmla="*/ 608028 w 1723431"/>
              <a:gd name="connsiteY2" fmla="*/ 0 h 1716991"/>
              <a:gd name="connsiteX3" fmla="*/ 1523502 w 1723431"/>
              <a:gd name="connsiteY3" fmla="*/ 1 h 1716991"/>
              <a:gd name="connsiteX4" fmla="*/ 1717732 w 1723431"/>
              <a:gd name="connsiteY4" fmla="*/ 158303 h 1716991"/>
              <a:gd name="connsiteX5" fmla="*/ 1717859 w 1723431"/>
              <a:gd name="connsiteY5" fmla="*/ 159564 h 1716991"/>
              <a:gd name="connsiteX6" fmla="*/ 1719404 w 1723431"/>
              <a:gd name="connsiteY6" fmla="*/ 164538 h 1716991"/>
              <a:gd name="connsiteX7" fmla="*/ 1723431 w 1723431"/>
              <a:gd name="connsiteY7" fmla="*/ 204494 h 1716991"/>
              <a:gd name="connsiteX8" fmla="*/ 1723431 w 1723431"/>
              <a:gd name="connsiteY8" fmla="*/ 1119968 h 1716991"/>
              <a:gd name="connsiteX9" fmla="*/ 1525173 w 1723431"/>
              <a:gd name="connsiteY9" fmla="*/ 1318226 h 1716991"/>
              <a:gd name="connsiteX10" fmla="*/ 1384983 w 1723431"/>
              <a:gd name="connsiteY10" fmla="*/ 1260157 h 1716991"/>
              <a:gd name="connsiteX11" fmla="*/ 1376492 w 1723431"/>
              <a:gd name="connsiteY11" fmla="*/ 1249866 h 1716991"/>
              <a:gd name="connsiteX12" fmla="*/ 1375540 w 1723431"/>
              <a:gd name="connsiteY12" fmla="*/ 1249088 h 1716991"/>
              <a:gd name="connsiteX13" fmla="*/ 1269469 w 1723431"/>
              <a:gd name="connsiteY13" fmla="*/ 1143017 h 1716991"/>
              <a:gd name="connsiteX14" fmla="*/ 795448 w 1723431"/>
              <a:gd name="connsiteY14" fmla="*/ 1617038 h 1716991"/>
              <a:gd name="connsiteX15" fmla="*/ 636611 w 1723431"/>
              <a:gd name="connsiteY15" fmla="*/ 1715459 h 1716991"/>
              <a:gd name="connsiteX16" fmla="*/ 505408 w 1723431"/>
              <a:gd name="connsiteY16" fmla="*/ 1584256 h 1716991"/>
              <a:gd name="connsiteX17" fmla="*/ 505408 w 1723431"/>
              <a:gd name="connsiteY17" fmla="*/ 1212365 h 1716991"/>
              <a:gd name="connsiteX18" fmla="*/ 133517 w 1723431"/>
              <a:gd name="connsiteY18" fmla="*/ 1212365 h 1716991"/>
              <a:gd name="connsiteX19" fmla="*/ 2314 w 1723431"/>
              <a:gd name="connsiteY19" fmla="*/ 1081162 h 1716991"/>
              <a:gd name="connsiteX20" fmla="*/ 98665 w 1723431"/>
              <a:gd name="connsiteY20" fmla="*/ 920256 h 1716991"/>
              <a:gd name="connsiteX21" fmla="*/ 572686 w 1723431"/>
              <a:gd name="connsiteY21" fmla="*/ 446235 h 1716991"/>
              <a:gd name="connsiteX22" fmla="*/ 473014 w 1723431"/>
              <a:gd name="connsiteY22" fmla="*/ 346563 h 1716991"/>
              <a:gd name="connsiteX23" fmla="*/ 447609 w 1723431"/>
              <a:gd name="connsiteY23" fmla="*/ 315462 h 1716991"/>
              <a:gd name="connsiteX24" fmla="*/ 445386 w 1723431"/>
              <a:gd name="connsiteY24" fmla="*/ 311236 h 1716991"/>
              <a:gd name="connsiteX25" fmla="*/ 443629 w 1723431"/>
              <a:gd name="connsiteY25" fmla="*/ 309107 h 1716991"/>
              <a:gd name="connsiteX26" fmla="*/ 409770 w 1723431"/>
              <a:gd name="connsiteY26" fmla="*/ 198258 h 1716991"/>
              <a:gd name="connsiteX27" fmla="*/ 455043 w 1723431"/>
              <a:gd name="connsiteY27" fmla="*/ 72148 h 171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23431" h="1716991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3">
            <a:extLst>
              <a:ext uri="{FF2B5EF4-FFF2-40B4-BE49-F238E27FC236}">
                <a16:creationId xmlns:a16="http://schemas.microsoft.com/office/drawing/2014/main" id="{D0978129-3DFC-42FC-89A3-C189E4574152}"/>
              </a:ext>
            </a:extLst>
          </p:cNvPr>
          <p:cNvSpPr/>
          <p:nvPr/>
        </p:nvSpPr>
        <p:spPr>
          <a:xfrm rot="2700000">
            <a:off x="8191085" y="1146985"/>
            <a:ext cx="1723431" cy="1716991"/>
          </a:xfrm>
          <a:custGeom>
            <a:avLst/>
            <a:gdLst>
              <a:gd name="connsiteX0" fmla="*/ 455043 w 1723431"/>
              <a:gd name="connsiteY0" fmla="*/ 72148 h 1716991"/>
              <a:gd name="connsiteX1" fmla="*/ 568072 w 1723431"/>
              <a:gd name="connsiteY1" fmla="*/ 4028 h 1716991"/>
              <a:gd name="connsiteX2" fmla="*/ 608028 w 1723431"/>
              <a:gd name="connsiteY2" fmla="*/ 0 h 1716991"/>
              <a:gd name="connsiteX3" fmla="*/ 1523502 w 1723431"/>
              <a:gd name="connsiteY3" fmla="*/ 1 h 1716991"/>
              <a:gd name="connsiteX4" fmla="*/ 1717732 w 1723431"/>
              <a:gd name="connsiteY4" fmla="*/ 158303 h 1716991"/>
              <a:gd name="connsiteX5" fmla="*/ 1717859 w 1723431"/>
              <a:gd name="connsiteY5" fmla="*/ 159564 h 1716991"/>
              <a:gd name="connsiteX6" fmla="*/ 1719404 w 1723431"/>
              <a:gd name="connsiteY6" fmla="*/ 164538 h 1716991"/>
              <a:gd name="connsiteX7" fmla="*/ 1723431 w 1723431"/>
              <a:gd name="connsiteY7" fmla="*/ 204494 h 1716991"/>
              <a:gd name="connsiteX8" fmla="*/ 1723431 w 1723431"/>
              <a:gd name="connsiteY8" fmla="*/ 1119968 h 1716991"/>
              <a:gd name="connsiteX9" fmla="*/ 1525173 w 1723431"/>
              <a:gd name="connsiteY9" fmla="*/ 1318226 h 1716991"/>
              <a:gd name="connsiteX10" fmla="*/ 1384983 w 1723431"/>
              <a:gd name="connsiteY10" fmla="*/ 1260157 h 1716991"/>
              <a:gd name="connsiteX11" fmla="*/ 1376492 w 1723431"/>
              <a:gd name="connsiteY11" fmla="*/ 1249866 h 1716991"/>
              <a:gd name="connsiteX12" fmla="*/ 1375540 w 1723431"/>
              <a:gd name="connsiteY12" fmla="*/ 1249088 h 1716991"/>
              <a:gd name="connsiteX13" fmla="*/ 1269469 w 1723431"/>
              <a:gd name="connsiteY13" fmla="*/ 1143017 h 1716991"/>
              <a:gd name="connsiteX14" fmla="*/ 795448 w 1723431"/>
              <a:gd name="connsiteY14" fmla="*/ 1617038 h 1716991"/>
              <a:gd name="connsiteX15" fmla="*/ 636611 w 1723431"/>
              <a:gd name="connsiteY15" fmla="*/ 1715459 h 1716991"/>
              <a:gd name="connsiteX16" fmla="*/ 505408 w 1723431"/>
              <a:gd name="connsiteY16" fmla="*/ 1584256 h 1716991"/>
              <a:gd name="connsiteX17" fmla="*/ 505408 w 1723431"/>
              <a:gd name="connsiteY17" fmla="*/ 1212365 h 1716991"/>
              <a:gd name="connsiteX18" fmla="*/ 133517 w 1723431"/>
              <a:gd name="connsiteY18" fmla="*/ 1212365 h 1716991"/>
              <a:gd name="connsiteX19" fmla="*/ 2314 w 1723431"/>
              <a:gd name="connsiteY19" fmla="*/ 1081162 h 1716991"/>
              <a:gd name="connsiteX20" fmla="*/ 98665 w 1723431"/>
              <a:gd name="connsiteY20" fmla="*/ 920256 h 1716991"/>
              <a:gd name="connsiteX21" fmla="*/ 572686 w 1723431"/>
              <a:gd name="connsiteY21" fmla="*/ 446235 h 1716991"/>
              <a:gd name="connsiteX22" fmla="*/ 473014 w 1723431"/>
              <a:gd name="connsiteY22" fmla="*/ 346563 h 1716991"/>
              <a:gd name="connsiteX23" fmla="*/ 447609 w 1723431"/>
              <a:gd name="connsiteY23" fmla="*/ 315462 h 1716991"/>
              <a:gd name="connsiteX24" fmla="*/ 445386 w 1723431"/>
              <a:gd name="connsiteY24" fmla="*/ 311236 h 1716991"/>
              <a:gd name="connsiteX25" fmla="*/ 443629 w 1723431"/>
              <a:gd name="connsiteY25" fmla="*/ 309107 h 1716991"/>
              <a:gd name="connsiteX26" fmla="*/ 409770 w 1723431"/>
              <a:gd name="connsiteY26" fmla="*/ 198258 h 1716991"/>
              <a:gd name="connsiteX27" fmla="*/ 455043 w 1723431"/>
              <a:gd name="connsiteY27" fmla="*/ 72148 h 171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23431" h="1716991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4">
            <a:extLst>
              <a:ext uri="{FF2B5EF4-FFF2-40B4-BE49-F238E27FC236}">
                <a16:creationId xmlns:a16="http://schemas.microsoft.com/office/drawing/2014/main" id="{7CEA349F-1065-475E-9C5E-F66C2CFC9D80}"/>
              </a:ext>
            </a:extLst>
          </p:cNvPr>
          <p:cNvSpPr/>
          <p:nvPr/>
        </p:nvSpPr>
        <p:spPr>
          <a:xfrm rot="2700000">
            <a:off x="6668832" y="1146983"/>
            <a:ext cx="1723431" cy="1716991"/>
          </a:xfrm>
          <a:custGeom>
            <a:avLst/>
            <a:gdLst>
              <a:gd name="connsiteX0" fmla="*/ 455043 w 1723431"/>
              <a:gd name="connsiteY0" fmla="*/ 72148 h 1716991"/>
              <a:gd name="connsiteX1" fmla="*/ 568072 w 1723431"/>
              <a:gd name="connsiteY1" fmla="*/ 4028 h 1716991"/>
              <a:gd name="connsiteX2" fmla="*/ 608028 w 1723431"/>
              <a:gd name="connsiteY2" fmla="*/ 0 h 1716991"/>
              <a:gd name="connsiteX3" fmla="*/ 1523502 w 1723431"/>
              <a:gd name="connsiteY3" fmla="*/ 1 h 1716991"/>
              <a:gd name="connsiteX4" fmla="*/ 1717732 w 1723431"/>
              <a:gd name="connsiteY4" fmla="*/ 158303 h 1716991"/>
              <a:gd name="connsiteX5" fmla="*/ 1717859 w 1723431"/>
              <a:gd name="connsiteY5" fmla="*/ 159564 h 1716991"/>
              <a:gd name="connsiteX6" fmla="*/ 1719404 w 1723431"/>
              <a:gd name="connsiteY6" fmla="*/ 164538 h 1716991"/>
              <a:gd name="connsiteX7" fmla="*/ 1723431 w 1723431"/>
              <a:gd name="connsiteY7" fmla="*/ 204494 h 1716991"/>
              <a:gd name="connsiteX8" fmla="*/ 1723431 w 1723431"/>
              <a:gd name="connsiteY8" fmla="*/ 1119968 h 1716991"/>
              <a:gd name="connsiteX9" fmla="*/ 1525173 w 1723431"/>
              <a:gd name="connsiteY9" fmla="*/ 1318226 h 1716991"/>
              <a:gd name="connsiteX10" fmla="*/ 1384983 w 1723431"/>
              <a:gd name="connsiteY10" fmla="*/ 1260157 h 1716991"/>
              <a:gd name="connsiteX11" fmla="*/ 1376492 w 1723431"/>
              <a:gd name="connsiteY11" fmla="*/ 1249866 h 1716991"/>
              <a:gd name="connsiteX12" fmla="*/ 1375540 w 1723431"/>
              <a:gd name="connsiteY12" fmla="*/ 1249088 h 1716991"/>
              <a:gd name="connsiteX13" fmla="*/ 1269469 w 1723431"/>
              <a:gd name="connsiteY13" fmla="*/ 1143017 h 1716991"/>
              <a:gd name="connsiteX14" fmla="*/ 795448 w 1723431"/>
              <a:gd name="connsiteY14" fmla="*/ 1617038 h 1716991"/>
              <a:gd name="connsiteX15" fmla="*/ 636611 w 1723431"/>
              <a:gd name="connsiteY15" fmla="*/ 1715459 h 1716991"/>
              <a:gd name="connsiteX16" fmla="*/ 505408 w 1723431"/>
              <a:gd name="connsiteY16" fmla="*/ 1584256 h 1716991"/>
              <a:gd name="connsiteX17" fmla="*/ 505408 w 1723431"/>
              <a:gd name="connsiteY17" fmla="*/ 1212365 h 1716991"/>
              <a:gd name="connsiteX18" fmla="*/ 133517 w 1723431"/>
              <a:gd name="connsiteY18" fmla="*/ 1212365 h 1716991"/>
              <a:gd name="connsiteX19" fmla="*/ 2314 w 1723431"/>
              <a:gd name="connsiteY19" fmla="*/ 1081162 h 1716991"/>
              <a:gd name="connsiteX20" fmla="*/ 98665 w 1723431"/>
              <a:gd name="connsiteY20" fmla="*/ 920256 h 1716991"/>
              <a:gd name="connsiteX21" fmla="*/ 572686 w 1723431"/>
              <a:gd name="connsiteY21" fmla="*/ 446235 h 1716991"/>
              <a:gd name="connsiteX22" fmla="*/ 473014 w 1723431"/>
              <a:gd name="connsiteY22" fmla="*/ 346563 h 1716991"/>
              <a:gd name="connsiteX23" fmla="*/ 447609 w 1723431"/>
              <a:gd name="connsiteY23" fmla="*/ 315462 h 1716991"/>
              <a:gd name="connsiteX24" fmla="*/ 445386 w 1723431"/>
              <a:gd name="connsiteY24" fmla="*/ 311236 h 1716991"/>
              <a:gd name="connsiteX25" fmla="*/ 443629 w 1723431"/>
              <a:gd name="connsiteY25" fmla="*/ 309107 h 1716991"/>
              <a:gd name="connsiteX26" fmla="*/ 409770 w 1723431"/>
              <a:gd name="connsiteY26" fmla="*/ 198258 h 1716991"/>
              <a:gd name="connsiteX27" fmla="*/ 455043 w 1723431"/>
              <a:gd name="connsiteY27" fmla="*/ 72148 h 171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23431" h="1716991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5">
            <a:extLst>
              <a:ext uri="{FF2B5EF4-FFF2-40B4-BE49-F238E27FC236}">
                <a16:creationId xmlns:a16="http://schemas.microsoft.com/office/drawing/2014/main" id="{8D268D60-E650-49F8-939F-0F75C8507590}"/>
              </a:ext>
            </a:extLst>
          </p:cNvPr>
          <p:cNvSpPr/>
          <p:nvPr/>
        </p:nvSpPr>
        <p:spPr>
          <a:xfrm rot="2700000">
            <a:off x="5146579" y="1146981"/>
            <a:ext cx="1723431" cy="1716991"/>
          </a:xfrm>
          <a:custGeom>
            <a:avLst/>
            <a:gdLst>
              <a:gd name="connsiteX0" fmla="*/ 455043 w 1723431"/>
              <a:gd name="connsiteY0" fmla="*/ 72148 h 1716991"/>
              <a:gd name="connsiteX1" fmla="*/ 568072 w 1723431"/>
              <a:gd name="connsiteY1" fmla="*/ 4028 h 1716991"/>
              <a:gd name="connsiteX2" fmla="*/ 608028 w 1723431"/>
              <a:gd name="connsiteY2" fmla="*/ 0 h 1716991"/>
              <a:gd name="connsiteX3" fmla="*/ 1523502 w 1723431"/>
              <a:gd name="connsiteY3" fmla="*/ 1 h 1716991"/>
              <a:gd name="connsiteX4" fmla="*/ 1717732 w 1723431"/>
              <a:gd name="connsiteY4" fmla="*/ 158303 h 1716991"/>
              <a:gd name="connsiteX5" fmla="*/ 1717859 w 1723431"/>
              <a:gd name="connsiteY5" fmla="*/ 159564 h 1716991"/>
              <a:gd name="connsiteX6" fmla="*/ 1719404 w 1723431"/>
              <a:gd name="connsiteY6" fmla="*/ 164538 h 1716991"/>
              <a:gd name="connsiteX7" fmla="*/ 1723431 w 1723431"/>
              <a:gd name="connsiteY7" fmla="*/ 204494 h 1716991"/>
              <a:gd name="connsiteX8" fmla="*/ 1723431 w 1723431"/>
              <a:gd name="connsiteY8" fmla="*/ 1119968 h 1716991"/>
              <a:gd name="connsiteX9" fmla="*/ 1525173 w 1723431"/>
              <a:gd name="connsiteY9" fmla="*/ 1318226 h 1716991"/>
              <a:gd name="connsiteX10" fmla="*/ 1384983 w 1723431"/>
              <a:gd name="connsiteY10" fmla="*/ 1260157 h 1716991"/>
              <a:gd name="connsiteX11" fmla="*/ 1376492 w 1723431"/>
              <a:gd name="connsiteY11" fmla="*/ 1249866 h 1716991"/>
              <a:gd name="connsiteX12" fmla="*/ 1375540 w 1723431"/>
              <a:gd name="connsiteY12" fmla="*/ 1249088 h 1716991"/>
              <a:gd name="connsiteX13" fmla="*/ 1269469 w 1723431"/>
              <a:gd name="connsiteY13" fmla="*/ 1143017 h 1716991"/>
              <a:gd name="connsiteX14" fmla="*/ 795448 w 1723431"/>
              <a:gd name="connsiteY14" fmla="*/ 1617038 h 1716991"/>
              <a:gd name="connsiteX15" fmla="*/ 636611 w 1723431"/>
              <a:gd name="connsiteY15" fmla="*/ 1715459 h 1716991"/>
              <a:gd name="connsiteX16" fmla="*/ 505408 w 1723431"/>
              <a:gd name="connsiteY16" fmla="*/ 1584256 h 1716991"/>
              <a:gd name="connsiteX17" fmla="*/ 505408 w 1723431"/>
              <a:gd name="connsiteY17" fmla="*/ 1212365 h 1716991"/>
              <a:gd name="connsiteX18" fmla="*/ 133517 w 1723431"/>
              <a:gd name="connsiteY18" fmla="*/ 1212365 h 1716991"/>
              <a:gd name="connsiteX19" fmla="*/ 2314 w 1723431"/>
              <a:gd name="connsiteY19" fmla="*/ 1081162 h 1716991"/>
              <a:gd name="connsiteX20" fmla="*/ 98665 w 1723431"/>
              <a:gd name="connsiteY20" fmla="*/ 920256 h 1716991"/>
              <a:gd name="connsiteX21" fmla="*/ 572686 w 1723431"/>
              <a:gd name="connsiteY21" fmla="*/ 446235 h 1716991"/>
              <a:gd name="connsiteX22" fmla="*/ 473014 w 1723431"/>
              <a:gd name="connsiteY22" fmla="*/ 346563 h 1716991"/>
              <a:gd name="connsiteX23" fmla="*/ 447609 w 1723431"/>
              <a:gd name="connsiteY23" fmla="*/ 315462 h 1716991"/>
              <a:gd name="connsiteX24" fmla="*/ 445386 w 1723431"/>
              <a:gd name="connsiteY24" fmla="*/ 311236 h 1716991"/>
              <a:gd name="connsiteX25" fmla="*/ 443629 w 1723431"/>
              <a:gd name="connsiteY25" fmla="*/ 309107 h 1716991"/>
              <a:gd name="connsiteX26" fmla="*/ 409770 w 1723431"/>
              <a:gd name="connsiteY26" fmla="*/ 198258 h 1716991"/>
              <a:gd name="connsiteX27" fmla="*/ 455043 w 1723431"/>
              <a:gd name="connsiteY27" fmla="*/ 72148 h 171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23431" h="1716991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760157" y="1778242"/>
            <a:ext cx="1339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Input</a:t>
            </a:r>
            <a:endParaRPr lang="en-US" sz="2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135500" y="1762853"/>
            <a:ext cx="1373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Procesare</a:t>
            </a:r>
            <a:endParaRPr lang="en-US" sz="20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8762553" y="1762853"/>
            <a:ext cx="1138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Actiune</a:t>
            </a:r>
            <a:endParaRPr lang="en-US" sz="20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0126301" y="1762853"/>
            <a:ext cx="1585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Comunicare</a:t>
            </a:r>
            <a:endParaRPr lang="en-US" sz="2000" b="1" dirty="0"/>
          </a:p>
        </p:txBody>
      </p:sp>
      <p:sp>
        <p:nvSpPr>
          <p:cNvPr id="26" name="Rectangle 25"/>
          <p:cNvSpPr/>
          <p:nvPr/>
        </p:nvSpPr>
        <p:spPr>
          <a:xfrm>
            <a:off x="1428018" y="3221850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Senzorii</a:t>
            </a:r>
            <a:r>
              <a:rPr lang="en-US" dirty="0"/>
              <a:t> </a:t>
            </a:r>
            <a:r>
              <a:rPr lang="en-US" dirty="0" err="1"/>
              <a:t>colectează</a:t>
            </a:r>
            <a:r>
              <a:rPr lang="en-US" dirty="0"/>
              <a:t> date de </a:t>
            </a:r>
            <a:r>
              <a:rPr lang="en-US" dirty="0" err="1"/>
              <a:t>mediu</a:t>
            </a:r>
            <a:r>
              <a:rPr lang="en-US" dirty="0"/>
              <a:t> → </a:t>
            </a:r>
            <a:r>
              <a:rPr lang="en-US" dirty="0" err="1"/>
              <a:t>trimise</a:t>
            </a:r>
            <a:r>
              <a:rPr lang="en-US" dirty="0"/>
              <a:t> </a:t>
            </a:r>
            <a:r>
              <a:rPr lang="en-US" dirty="0" err="1"/>
              <a:t>spre</a:t>
            </a:r>
            <a:r>
              <a:rPr lang="en-US" dirty="0"/>
              <a:t> Arduino Mega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Arduino </a:t>
            </a:r>
            <a:r>
              <a:rPr lang="en-US" dirty="0" err="1"/>
              <a:t>procesează</a:t>
            </a:r>
            <a:r>
              <a:rPr lang="en-US" dirty="0"/>
              <a:t> </a:t>
            </a:r>
            <a:r>
              <a:rPr lang="en-US" dirty="0" err="1"/>
              <a:t>datele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acționează</a:t>
            </a:r>
            <a:r>
              <a:rPr lang="en-US" dirty="0"/>
              <a:t> </a:t>
            </a:r>
            <a:r>
              <a:rPr lang="en-US" dirty="0" err="1"/>
              <a:t>motoarele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transmite</a:t>
            </a:r>
            <a:r>
              <a:rPr lang="en-US" dirty="0"/>
              <a:t> </a:t>
            </a:r>
            <a:r>
              <a:rPr lang="en-US" dirty="0" err="1"/>
              <a:t>informații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Bluetooth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Modulul</a:t>
            </a:r>
            <a:r>
              <a:rPr lang="en-US" dirty="0"/>
              <a:t> HC-05 </a:t>
            </a:r>
            <a:r>
              <a:rPr lang="en-US" dirty="0" err="1"/>
              <a:t>comunică</a:t>
            </a:r>
            <a:r>
              <a:rPr lang="en-US" dirty="0"/>
              <a:t> cu </a:t>
            </a:r>
            <a:r>
              <a:rPr lang="en-US" dirty="0" err="1"/>
              <a:t>aplicația</a:t>
            </a:r>
            <a:r>
              <a:rPr lang="en-US" dirty="0"/>
              <a:t> </a:t>
            </a:r>
            <a:r>
              <a:rPr lang="en-US" dirty="0" err="1"/>
              <a:t>mobilă</a:t>
            </a:r>
            <a:r>
              <a:rPr lang="en-US" dirty="0"/>
              <a:t> (MIT App Inventor)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Utilizatorul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trimite</a:t>
            </a:r>
            <a:r>
              <a:rPr lang="en-US" dirty="0"/>
              <a:t> </a:t>
            </a:r>
            <a:r>
              <a:rPr lang="en-US" dirty="0" err="1"/>
              <a:t>comenzi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vizualiza</a:t>
            </a:r>
            <a:r>
              <a:rPr lang="en-US" dirty="0"/>
              <a:t> </a:t>
            </a:r>
            <a:r>
              <a:rPr lang="en-US" dirty="0" err="1"/>
              <a:t>datele</a:t>
            </a:r>
            <a:r>
              <a:rPr lang="en-US" dirty="0"/>
              <a:t> în </a:t>
            </a:r>
            <a:r>
              <a:rPr lang="en-US" dirty="0" err="1"/>
              <a:t>timp</a:t>
            </a:r>
            <a:r>
              <a:rPr lang="en-US" dirty="0"/>
              <a:t> real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Toate</a:t>
            </a:r>
            <a:r>
              <a:rPr lang="en-US" dirty="0"/>
              <a:t> </a:t>
            </a:r>
            <a:r>
              <a:rPr lang="en-US" dirty="0" err="1"/>
              <a:t>componentele</a:t>
            </a:r>
            <a:r>
              <a:rPr lang="en-US" dirty="0"/>
              <a:t> </a:t>
            </a:r>
            <a:r>
              <a:rPr lang="en-US" dirty="0" err="1"/>
              <a:t>lucrează</a:t>
            </a:r>
            <a:r>
              <a:rPr lang="en-US" dirty="0"/>
              <a:t> </a:t>
            </a:r>
            <a:r>
              <a:rPr lang="en-US" dirty="0" err="1"/>
              <a:t>sincronizat</a:t>
            </a:r>
            <a:r>
              <a:rPr lang="en-US" dirty="0"/>
              <a:t> </a:t>
            </a:r>
            <a:r>
              <a:rPr lang="en-US" dirty="0" err="1"/>
              <a:t>într</a:t>
            </a:r>
            <a:r>
              <a:rPr lang="en-US" dirty="0"/>
              <a:t>-un flux </a:t>
            </a:r>
            <a:r>
              <a:rPr lang="en-US" dirty="0" err="1"/>
              <a:t>continuu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85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9511C2F-E5F2-471F-AD6F-25A0F84BCEA3}"/>
              </a:ext>
            </a:extLst>
          </p:cNvPr>
          <p:cNvSpPr/>
          <p:nvPr/>
        </p:nvSpPr>
        <p:spPr>
          <a:xfrm>
            <a:off x="6979920" y="1600444"/>
            <a:ext cx="5212080" cy="615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4" r="18824"/>
          <a:stretch>
            <a:fillRect/>
          </a:stretch>
        </p:blipFill>
        <p:spPr/>
      </p:pic>
      <p:pic>
        <p:nvPicPr>
          <p:cNvPr id="19" name="Picture Placeholder 18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7" r="15737"/>
          <a:stretch>
            <a:fillRect/>
          </a:stretch>
        </p:blipFill>
        <p:spPr/>
      </p:pic>
      <p:pic>
        <p:nvPicPr>
          <p:cNvPr id="4" name="Picture Placeholder 3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8" r="12528"/>
          <a:stretch>
            <a:fillRect/>
          </a:stretch>
        </p:blipFill>
        <p:spPr/>
      </p:pic>
      <p:sp>
        <p:nvSpPr>
          <p:cNvPr id="2" name="TextBox 1"/>
          <p:cNvSpPr txBox="1"/>
          <p:nvPr/>
        </p:nvSpPr>
        <p:spPr>
          <a:xfrm>
            <a:off x="498963" y="767617"/>
            <a:ext cx="23145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SCENARII DE UTILIZARE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051431" y="2022231"/>
            <a:ext cx="5140569" cy="1521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051431" y="2112051"/>
            <a:ext cx="5140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Proiectul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poate</a:t>
            </a:r>
            <a:r>
              <a:rPr lang="en-US" b="1" dirty="0">
                <a:solidFill>
                  <a:schemeClr val="bg1"/>
                </a:solidFill>
              </a:rPr>
              <a:t> fi </a:t>
            </a:r>
            <a:r>
              <a:rPr lang="en-US" b="1" dirty="0" err="1">
                <a:solidFill>
                  <a:schemeClr val="bg1"/>
                </a:solidFill>
              </a:rPr>
              <a:t>folosit</a:t>
            </a:r>
            <a:r>
              <a:rPr lang="en-US" b="1" dirty="0">
                <a:solidFill>
                  <a:schemeClr val="bg1"/>
                </a:solidFill>
              </a:rPr>
              <a:t> în </a:t>
            </a:r>
            <a:r>
              <a:rPr lang="en-US" b="1" dirty="0" err="1">
                <a:solidFill>
                  <a:schemeClr val="bg1"/>
                </a:solidFill>
              </a:rPr>
              <a:t>mai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multe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scenarii</a:t>
            </a:r>
            <a:r>
              <a:rPr lang="en-US" b="1" dirty="0">
                <a:solidFill>
                  <a:schemeClr val="bg1"/>
                </a:solidFill>
              </a:rPr>
              <a:t> – de la </a:t>
            </a:r>
            <a:r>
              <a:rPr lang="en-US" b="1" dirty="0" err="1">
                <a:solidFill>
                  <a:schemeClr val="bg1"/>
                </a:solidFill>
              </a:rPr>
              <a:t>cercetare</a:t>
            </a:r>
            <a:r>
              <a:rPr lang="en-US" b="1" dirty="0">
                <a:solidFill>
                  <a:schemeClr val="bg1"/>
                </a:solidFill>
              </a:rPr>
              <a:t> în </a:t>
            </a:r>
            <a:r>
              <a:rPr lang="en-US" b="1" dirty="0" err="1">
                <a:solidFill>
                  <a:schemeClr val="bg1"/>
                </a:solidFill>
              </a:rPr>
              <a:t>natură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 err="1">
                <a:solidFill>
                  <a:schemeClr val="bg1"/>
                </a:solidFill>
              </a:rPr>
              <a:t>până</a:t>
            </a:r>
            <a:r>
              <a:rPr lang="en-US" b="1" dirty="0">
                <a:solidFill>
                  <a:schemeClr val="bg1"/>
                </a:solidFill>
              </a:rPr>
              <a:t> la </a:t>
            </a:r>
            <a:r>
              <a:rPr lang="en-US" b="1" dirty="0" err="1">
                <a:solidFill>
                  <a:schemeClr val="bg1"/>
                </a:solidFill>
              </a:rPr>
              <a:t>aplicații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industriale</a:t>
            </a:r>
            <a:r>
              <a:rPr lang="en-US" b="1" dirty="0">
                <a:solidFill>
                  <a:schemeClr val="bg1"/>
                </a:solidFill>
              </a:rPr>
              <a:t>. </a:t>
            </a:r>
            <a:r>
              <a:rPr lang="en-US" b="1" dirty="0" err="1">
                <a:solidFill>
                  <a:schemeClr val="bg1"/>
                </a:solidFill>
              </a:rPr>
              <a:t>Având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autonomie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și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flexibilitate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 err="1">
                <a:solidFill>
                  <a:schemeClr val="bg1"/>
                </a:solidFill>
              </a:rPr>
              <a:t>poate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acoperi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multe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tipuri</a:t>
            </a:r>
            <a:r>
              <a:rPr lang="en-US" b="1" dirty="0">
                <a:solidFill>
                  <a:schemeClr val="bg1"/>
                </a:solidFill>
              </a:rPr>
              <a:t> de </a:t>
            </a:r>
            <a:r>
              <a:rPr lang="en-US" b="1" dirty="0" err="1">
                <a:solidFill>
                  <a:schemeClr val="bg1"/>
                </a:solidFill>
              </a:rPr>
              <a:t>misiuni</a:t>
            </a:r>
            <a:r>
              <a:rPr lang="en-US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56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852854" y="339509"/>
            <a:ext cx="10779369" cy="618853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57949" y="454874"/>
            <a:ext cx="5745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</a:rPr>
              <a:t>Implementarea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proiectului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prin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metode</a:t>
            </a:r>
            <a:r>
              <a:rPr lang="en-US" sz="2000" b="1" dirty="0">
                <a:solidFill>
                  <a:schemeClr val="bg1"/>
                </a:solidFill>
              </a:rPr>
              <a:t> Agile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23193" y="1565030"/>
            <a:ext cx="629762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Organizare</a:t>
            </a:r>
            <a:r>
              <a:rPr lang="en-US" dirty="0"/>
              <a:t> </a:t>
            </a:r>
            <a:r>
              <a:rPr lang="en-US" dirty="0" err="1"/>
              <a:t>pe</a:t>
            </a:r>
            <a:r>
              <a:rPr lang="en-US" dirty="0"/>
              <a:t> </a:t>
            </a:r>
            <a:r>
              <a:rPr lang="en-US" dirty="0" err="1"/>
              <a:t>coloane</a:t>
            </a:r>
            <a:r>
              <a:rPr lang="en-US" dirty="0"/>
              <a:t>: Backlog → To Do → Doing → </a:t>
            </a:r>
            <a:r>
              <a:rPr lang="en-US" dirty="0" smtClean="0"/>
              <a:t>Done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Task-</a:t>
            </a:r>
            <a:r>
              <a:rPr lang="en-US" dirty="0" err="1"/>
              <a:t>urile</a:t>
            </a:r>
            <a:r>
              <a:rPr lang="en-US" dirty="0"/>
              <a:t> au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grupate</a:t>
            </a:r>
            <a:r>
              <a:rPr lang="en-US" dirty="0"/>
              <a:t> în </a:t>
            </a:r>
            <a:r>
              <a:rPr lang="en-US" dirty="0" err="1"/>
              <a:t>epice</a:t>
            </a:r>
            <a:r>
              <a:rPr lang="en-US" dirty="0"/>
              <a:t> </a:t>
            </a:r>
            <a:r>
              <a:rPr lang="en-US" dirty="0" err="1"/>
              <a:t>precum</a:t>
            </a:r>
            <a:r>
              <a:rPr lang="en-US" dirty="0"/>
              <a:t>:</a:t>
            </a:r>
          </a:p>
          <a:p>
            <a:pPr marL="742894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Configurare</a:t>
            </a:r>
            <a:r>
              <a:rPr lang="en-US" dirty="0" smtClean="0"/>
              <a:t> </a:t>
            </a:r>
            <a:r>
              <a:rPr lang="en-US" dirty="0"/>
              <a:t>hardware</a:t>
            </a:r>
          </a:p>
          <a:p>
            <a:pPr marL="742894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Programare</a:t>
            </a:r>
            <a:r>
              <a:rPr lang="en-US" dirty="0" smtClean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testare</a:t>
            </a:r>
            <a:r>
              <a:rPr lang="en-US" dirty="0"/>
              <a:t> </a:t>
            </a:r>
            <a:r>
              <a:rPr lang="en-US" dirty="0" err="1"/>
              <a:t>senzori</a:t>
            </a:r>
            <a:endParaRPr lang="en-US" dirty="0"/>
          </a:p>
          <a:p>
            <a:pPr marL="742894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Comunicație</a:t>
            </a:r>
            <a:r>
              <a:rPr lang="en-US" dirty="0" smtClean="0"/>
              <a:t> </a:t>
            </a:r>
            <a:r>
              <a:rPr lang="en-US" dirty="0"/>
              <a:t>Bluetooth</a:t>
            </a:r>
          </a:p>
          <a:p>
            <a:pPr marL="742894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Testare</a:t>
            </a:r>
            <a:r>
              <a:rPr lang="en-US" dirty="0" smtClean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 smtClean="0"/>
              <a:t>integrare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/>
              <a:t>Instrument </a:t>
            </a:r>
            <a:r>
              <a:rPr lang="en-US" dirty="0" err="1"/>
              <a:t>folosit</a:t>
            </a:r>
            <a:r>
              <a:rPr lang="en-US" dirty="0"/>
              <a:t>: </a:t>
            </a:r>
            <a:r>
              <a:rPr lang="en-US" dirty="0" smtClean="0"/>
              <a:t>Trello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/>
              <a:t>vizualizarea</a:t>
            </a:r>
            <a:r>
              <a:rPr lang="en-US" dirty="0"/>
              <a:t> </a:t>
            </a:r>
            <a:r>
              <a:rPr lang="en-US" dirty="0" err="1"/>
              <a:t>clară</a:t>
            </a:r>
            <a:r>
              <a:rPr lang="en-US" dirty="0"/>
              <a:t> a </a:t>
            </a:r>
            <a:r>
              <a:rPr lang="en-US" dirty="0" err="1"/>
              <a:t>stadiului</a:t>
            </a:r>
            <a:r>
              <a:rPr lang="en-US" dirty="0"/>
              <a:t> </a:t>
            </a:r>
            <a:r>
              <a:rPr lang="en-US" dirty="0" err="1"/>
              <a:t>fiecărui</a:t>
            </a:r>
            <a:r>
              <a:rPr lang="en-US" dirty="0"/>
              <a:t> </a:t>
            </a:r>
            <a:r>
              <a:rPr lang="en-US" dirty="0" smtClean="0"/>
              <a:t>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Ajută</a:t>
            </a:r>
            <a:r>
              <a:rPr lang="en-US" dirty="0" smtClean="0"/>
              <a:t> </a:t>
            </a:r>
            <a:r>
              <a:rPr lang="en-US" dirty="0"/>
              <a:t>la </a:t>
            </a:r>
            <a:r>
              <a:rPr lang="en-US" dirty="0" err="1"/>
              <a:t>împărțirea</a:t>
            </a:r>
            <a:r>
              <a:rPr lang="en-US" dirty="0"/>
              <a:t> </a:t>
            </a:r>
            <a:r>
              <a:rPr lang="en-US" dirty="0" err="1"/>
              <a:t>proiectului</a:t>
            </a:r>
            <a:r>
              <a:rPr lang="en-US" dirty="0"/>
              <a:t> în </a:t>
            </a:r>
            <a:r>
              <a:rPr lang="en-US" dirty="0" err="1"/>
              <a:t>sprinturi</a:t>
            </a:r>
            <a:r>
              <a:rPr lang="en-US" dirty="0"/>
              <a:t> </a:t>
            </a:r>
            <a:r>
              <a:rPr lang="en-US" dirty="0" err="1"/>
              <a:t>eficiente</a:t>
            </a:r>
            <a:endParaRPr lang="en-US" dirty="0"/>
          </a:p>
          <a:p>
            <a:endParaRPr lang="en-US" dirty="0"/>
          </a:p>
        </p:txBody>
      </p:sp>
      <p:sp>
        <p:nvSpPr>
          <p:cNvPr id="9" name="Chevron 13">
            <a:extLst>
              <a:ext uri="{FF2B5EF4-FFF2-40B4-BE49-F238E27FC236}">
                <a16:creationId xmlns:a16="http://schemas.microsoft.com/office/drawing/2014/main" id="{58D62EB8-294B-4751-8F44-58613794FD84}"/>
              </a:ext>
            </a:extLst>
          </p:cNvPr>
          <p:cNvSpPr/>
          <p:nvPr/>
        </p:nvSpPr>
        <p:spPr>
          <a:xfrm>
            <a:off x="522994" y="1565030"/>
            <a:ext cx="400199" cy="378091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58D62EB8-294B-4751-8F44-58613794FD84}"/>
              </a:ext>
            </a:extLst>
          </p:cNvPr>
          <p:cNvSpPr/>
          <p:nvPr/>
        </p:nvSpPr>
        <p:spPr>
          <a:xfrm>
            <a:off x="522994" y="2360743"/>
            <a:ext cx="400199" cy="378091"/>
          </a:xfrm>
          <a:prstGeom prst="chevr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15" name="Chevron 13">
            <a:extLst>
              <a:ext uri="{FF2B5EF4-FFF2-40B4-BE49-F238E27FC236}">
                <a16:creationId xmlns:a16="http://schemas.microsoft.com/office/drawing/2014/main" id="{58D62EB8-294B-4751-8F44-58613794FD84}"/>
              </a:ext>
            </a:extLst>
          </p:cNvPr>
          <p:cNvSpPr/>
          <p:nvPr/>
        </p:nvSpPr>
        <p:spPr>
          <a:xfrm>
            <a:off x="522993" y="4056184"/>
            <a:ext cx="400199" cy="378091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pic>
        <p:nvPicPr>
          <p:cNvPr id="16" name="Image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2538" y="2016443"/>
            <a:ext cx="5276850" cy="2139315"/>
          </a:xfrm>
          <a:prstGeom prst="rect">
            <a:avLst/>
          </a:prstGeom>
        </p:spPr>
      </p:pic>
      <p:pic>
        <p:nvPicPr>
          <p:cNvPr id="17" name="Image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54262" y="4432746"/>
            <a:ext cx="5262245" cy="220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6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CDCFC8C-B5BB-4435-8B55-542C884492BE}"/>
              </a:ext>
            </a:extLst>
          </p:cNvPr>
          <p:cNvSpPr txBox="1">
            <a:spLocks/>
          </p:cNvSpPr>
          <p:nvPr/>
        </p:nvSpPr>
        <p:spPr>
          <a:xfrm>
            <a:off x="8532081" y="3624742"/>
            <a:ext cx="3161688" cy="1116623"/>
          </a:xfrm>
          <a:prstGeom prst="rect">
            <a:avLst/>
          </a:prstGeom>
          <a:solidFill>
            <a:schemeClr val="accent4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 smtClean="0">
                <a:solidFill>
                  <a:schemeClr val="bg1"/>
                </a:solidFill>
                <a:cs typeface="Arial" pitchFamily="34" charset="0"/>
              </a:rPr>
              <a:t>DEMO PRODUS</a:t>
            </a:r>
            <a:endParaRPr lang="en-US" altLang="ko-KR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" r="2263"/>
          <a:stretch>
            <a:fillRect/>
          </a:stretch>
        </p:blipFill>
        <p:spPr/>
      </p:pic>
      <p:pic>
        <p:nvPicPr>
          <p:cNvPr id="13" name="Picture Placeholder 12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" b="495"/>
          <a:stretch>
            <a:fillRect/>
          </a:stretch>
        </p:blipFill>
        <p:spPr/>
      </p:pic>
      <p:pic>
        <p:nvPicPr>
          <p:cNvPr id="8" name="Picture Placeholder 7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7" b="5857"/>
          <a:stretch>
            <a:fillRect/>
          </a:stretch>
        </p:blipFill>
        <p:spPr>
          <a:xfrm>
            <a:off x="5175250" y="222250"/>
            <a:ext cx="4557713" cy="3017838"/>
          </a:xfrm>
        </p:spPr>
      </p:pic>
    </p:spTree>
    <p:extLst>
      <p:ext uri="{BB962C8B-B14F-4D97-AF65-F5344CB8AC3E}">
        <p14:creationId xmlns:p14="http://schemas.microsoft.com/office/powerpoint/2010/main" val="145571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335081D3-A362-4BC8-A199-DA85C8CBB522}"/>
              </a:ext>
            </a:extLst>
          </p:cNvPr>
          <p:cNvGrpSpPr/>
          <p:nvPr/>
        </p:nvGrpSpPr>
        <p:grpSpPr>
          <a:xfrm flipH="1">
            <a:off x="4765174" y="2092033"/>
            <a:ext cx="2653108" cy="4167106"/>
            <a:chOff x="1185779" y="1929660"/>
            <a:chExt cx="2653108" cy="4167106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7B1F577-13F2-4822-97D0-50FB08C04859}"/>
                </a:ext>
              </a:extLst>
            </p:cNvPr>
            <p:cNvSpPr/>
            <p:nvPr/>
          </p:nvSpPr>
          <p:spPr>
            <a:xfrm rot="10800000">
              <a:off x="2031023" y="2910519"/>
              <a:ext cx="914400" cy="3186247"/>
            </a:xfrm>
            <a:custGeom>
              <a:avLst/>
              <a:gdLst>
                <a:gd name="connsiteX0" fmla="*/ 622790 w 914400"/>
                <a:gd name="connsiteY0" fmla="*/ 351869 h 2652291"/>
                <a:gd name="connsiteX1" fmla="*/ 457202 w 914400"/>
                <a:gd name="connsiteY1" fmla="*/ 91618 h 2652291"/>
                <a:gd name="connsiteX2" fmla="*/ 291613 w 914400"/>
                <a:gd name="connsiteY2" fmla="*/ 351869 h 2652291"/>
                <a:gd name="connsiteX3" fmla="*/ 692394 w 914400"/>
                <a:gd name="connsiteY3" fmla="*/ 2652291 h 2652291"/>
                <a:gd name="connsiteX4" fmla="*/ 649531 w 914400"/>
                <a:gd name="connsiteY4" fmla="*/ 2652291 h 2652291"/>
                <a:gd name="connsiteX5" fmla="*/ 649532 w 914400"/>
                <a:gd name="connsiteY5" fmla="*/ 946070 h 2652291"/>
                <a:gd name="connsiteX6" fmla="*/ 460497 w 914400"/>
                <a:gd name="connsiteY6" fmla="*/ 757035 h 2652291"/>
                <a:gd name="connsiteX7" fmla="*/ 271462 w 914400"/>
                <a:gd name="connsiteY7" fmla="*/ 946070 h 2652291"/>
                <a:gd name="connsiteX8" fmla="*/ 271462 w 914400"/>
                <a:gd name="connsiteY8" fmla="*/ 2652291 h 2652291"/>
                <a:gd name="connsiteX9" fmla="*/ 228599 w 914400"/>
                <a:gd name="connsiteY9" fmla="*/ 2652291 h 2652291"/>
                <a:gd name="connsiteX10" fmla="*/ 228600 w 914400"/>
                <a:gd name="connsiteY10" fmla="*/ 946070 h 2652291"/>
                <a:gd name="connsiteX11" fmla="*/ 39565 w 914400"/>
                <a:gd name="connsiteY11" fmla="*/ 757035 h 2652291"/>
                <a:gd name="connsiteX12" fmla="*/ 39565 w 914400"/>
                <a:gd name="connsiteY12" fmla="*/ 2061099 h 2652291"/>
                <a:gd name="connsiteX13" fmla="*/ 0 w 914400"/>
                <a:gd name="connsiteY13" fmla="*/ 2061099 h 2652291"/>
                <a:gd name="connsiteX14" fmla="*/ 0 w 914400"/>
                <a:gd name="connsiteY14" fmla="*/ 718570 h 2652291"/>
                <a:gd name="connsiteX15" fmla="*/ 0 w 914400"/>
                <a:gd name="connsiteY15" fmla="*/ 718569 h 2652291"/>
                <a:gd name="connsiteX16" fmla="*/ 1 w 914400"/>
                <a:gd name="connsiteY16" fmla="*/ 718569 h 2652291"/>
                <a:gd name="connsiteX17" fmla="*/ 457200 w 914400"/>
                <a:gd name="connsiteY17" fmla="*/ 0 h 2652291"/>
                <a:gd name="connsiteX18" fmla="*/ 914399 w 914400"/>
                <a:gd name="connsiteY18" fmla="*/ 718569 h 2652291"/>
                <a:gd name="connsiteX19" fmla="*/ 914400 w 914400"/>
                <a:gd name="connsiteY19" fmla="*/ 718569 h 2652291"/>
                <a:gd name="connsiteX20" fmla="*/ 914400 w 914400"/>
                <a:gd name="connsiteY20" fmla="*/ 718570 h 2652291"/>
                <a:gd name="connsiteX21" fmla="*/ 914400 w 914400"/>
                <a:gd name="connsiteY21" fmla="*/ 2061098 h 2652291"/>
                <a:gd name="connsiteX22" fmla="*/ 881428 w 914400"/>
                <a:gd name="connsiteY22" fmla="*/ 2061098 h 2652291"/>
                <a:gd name="connsiteX23" fmla="*/ 881428 w 914400"/>
                <a:gd name="connsiteY23" fmla="*/ 757035 h 2652291"/>
                <a:gd name="connsiteX24" fmla="*/ 692393 w 914400"/>
                <a:gd name="connsiteY24" fmla="*/ 946070 h 2652291"/>
                <a:gd name="connsiteX0" fmla="*/ 622790 w 914400"/>
                <a:gd name="connsiteY0" fmla="*/ 351869 h 3186247"/>
                <a:gd name="connsiteX1" fmla="*/ 457202 w 914400"/>
                <a:gd name="connsiteY1" fmla="*/ 91618 h 3186247"/>
                <a:gd name="connsiteX2" fmla="*/ 291613 w 914400"/>
                <a:gd name="connsiteY2" fmla="*/ 351869 h 3186247"/>
                <a:gd name="connsiteX3" fmla="*/ 622790 w 914400"/>
                <a:gd name="connsiteY3" fmla="*/ 351869 h 3186247"/>
                <a:gd name="connsiteX4" fmla="*/ 692394 w 914400"/>
                <a:gd name="connsiteY4" fmla="*/ 2652291 h 3186247"/>
                <a:gd name="connsiteX5" fmla="*/ 649531 w 914400"/>
                <a:gd name="connsiteY5" fmla="*/ 2652291 h 3186247"/>
                <a:gd name="connsiteX6" fmla="*/ 649532 w 914400"/>
                <a:gd name="connsiteY6" fmla="*/ 946070 h 3186247"/>
                <a:gd name="connsiteX7" fmla="*/ 460497 w 914400"/>
                <a:gd name="connsiteY7" fmla="*/ 757035 h 3186247"/>
                <a:gd name="connsiteX8" fmla="*/ 271462 w 914400"/>
                <a:gd name="connsiteY8" fmla="*/ 946070 h 3186247"/>
                <a:gd name="connsiteX9" fmla="*/ 271462 w 914400"/>
                <a:gd name="connsiteY9" fmla="*/ 2652291 h 3186247"/>
                <a:gd name="connsiteX10" fmla="*/ 225262 w 914400"/>
                <a:gd name="connsiteY10" fmla="*/ 3186247 h 3186247"/>
                <a:gd name="connsiteX11" fmla="*/ 228600 w 914400"/>
                <a:gd name="connsiteY11" fmla="*/ 946070 h 3186247"/>
                <a:gd name="connsiteX12" fmla="*/ 39565 w 914400"/>
                <a:gd name="connsiteY12" fmla="*/ 757035 h 3186247"/>
                <a:gd name="connsiteX13" fmla="*/ 39565 w 914400"/>
                <a:gd name="connsiteY13" fmla="*/ 2061099 h 3186247"/>
                <a:gd name="connsiteX14" fmla="*/ 0 w 914400"/>
                <a:gd name="connsiteY14" fmla="*/ 2061099 h 3186247"/>
                <a:gd name="connsiteX15" fmla="*/ 0 w 914400"/>
                <a:gd name="connsiteY15" fmla="*/ 718570 h 3186247"/>
                <a:gd name="connsiteX16" fmla="*/ 0 w 914400"/>
                <a:gd name="connsiteY16" fmla="*/ 718569 h 3186247"/>
                <a:gd name="connsiteX17" fmla="*/ 1 w 914400"/>
                <a:gd name="connsiteY17" fmla="*/ 718569 h 3186247"/>
                <a:gd name="connsiteX18" fmla="*/ 457200 w 914400"/>
                <a:gd name="connsiteY18" fmla="*/ 0 h 3186247"/>
                <a:gd name="connsiteX19" fmla="*/ 914399 w 914400"/>
                <a:gd name="connsiteY19" fmla="*/ 718569 h 3186247"/>
                <a:gd name="connsiteX20" fmla="*/ 914400 w 914400"/>
                <a:gd name="connsiteY20" fmla="*/ 718569 h 3186247"/>
                <a:gd name="connsiteX21" fmla="*/ 914400 w 914400"/>
                <a:gd name="connsiteY21" fmla="*/ 718570 h 3186247"/>
                <a:gd name="connsiteX22" fmla="*/ 914400 w 914400"/>
                <a:gd name="connsiteY22" fmla="*/ 2061098 h 3186247"/>
                <a:gd name="connsiteX23" fmla="*/ 881428 w 914400"/>
                <a:gd name="connsiteY23" fmla="*/ 2061098 h 3186247"/>
                <a:gd name="connsiteX24" fmla="*/ 881428 w 914400"/>
                <a:gd name="connsiteY24" fmla="*/ 757035 h 3186247"/>
                <a:gd name="connsiteX25" fmla="*/ 692393 w 914400"/>
                <a:gd name="connsiteY25" fmla="*/ 946070 h 3186247"/>
                <a:gd name="connsiteX26" fmla="*/ 692394 w 914400"/>
                <a:gd name="connsiteY26" fmla="*/ 2652291 h 3186247"/>
                <a:gd name="connsiteX0" fmla="*/ 622790 w 914400"/>
                <a:gd name="connsiteY0" fmla="*/ 351869 h 3186247"/>
                <a:gd name="connsiteX1" fmla="*/ 457202 w 914400"/>
                <a:gd name="connsiteY1" fmla="*/ 91618 h 3186247"/>
                <a:gd name="connsiteX2" fmla="*/ 291613 w 914400"/>
                <a:gd name="connsiteY2" fmla="*/ 351869 h 3186247"/>
                <a:gd name="connsiteX3" fmla="*/ 622790 w 914400"/>
                <a:gd name="connsiteY3" fmla="*/ 351869 h 3186247"/>
                <a:gd name="connsiteX4" fmla="*/ 692394 w 914400"/>
                <a:gd name="connsiteY4" fmla="*/ 2652291 h 3186247"/>
                <a:gd name="connsiteX5" fmla="*/ 649531 w 914400"/>
                <a:gd name="connsiteY5" fmla="*/ 2652291 h 3186247"/>
                <a:gd name="connsiteX6" fmla="*/ 649532 w 914400"/>
                <a:gd name="connsiteY6" fmla="*/ 946070 h 3186247"/>
                <a:gd name="connsiteX7" fmla="*/ 460497 w 914400"/>
                <a:gd name="connsiteY7" fmla="*/ 757035 h 3186247"/>
                <a:gd name="connsiteX8" fmla="*/ 271462 w 914400"/>
                <a:gd name="connsiteY8" fmla="*/ 946070 h 3186247"/>
                <a:gd name="connsiteX9" fmla="*/ 268124 w 914400"/>
                <a:gd name="connsiteY9" fmla="*/ 3172898 h 3186247"/>
                <a:gd name="connsiteX10" fmla="*/ 225262 w 914400"/>
                <a:gd name="connsiteY10" fmla="*/ 3186247 h 3186247"/>
                <a:gd name="connsiteX11" fmla="*/ 228600 w 914400"/>
                <a:gd name="connsiteY11" fmla="*/ 946070 h 3186247"/>
                <a:gd name="connsiteX12" fmla="*/ 39565 w 914400"/>
                <a:gd name="connsiteY12" fmla="*/ 757035 h 3186247"/>
                <a:gd name="connsiteX13" fmla="*/ 39565 w 914400"/>
                <a:gd name="connsiteY13" fmla="*/ 2061099 h 3186247"/>
                <a:gd name="connsiteX14" fmla="*/ 0 w 914400"/>
                <a:gd name="connsiteY14" fmla="*/ 2061099 h 3186247"/>
                <a:gd name="connsiteX15" fmla="*/ 0 w 914400"/>
                <a:gd name="connsiteY15" fmla="*/ 718570 h 3186247"/>
                <a:gd name="connsiteX16" fmla="*/ 0 w 914400"/>
                <a:gd name="connsiteY16" fmla="*/ 718569 h 3186247"/>
                <a:gd name="connsiteX17" fmla="*/ 1 w 914400"/>
                <a:gd name="connsiteY17" fmla="*/ 718569 h 3186247"/>
                <a:gd name="connsiteX18" fmla="*/ 457200 w 914400"/>
                <a:gd name="connsiteY18" fmla="*/ 0 h 3186247"/>
                <a:gd name="connsiteX19" fmla="*/ 914399 w 914400"/>
                <a:gd name="connsiteY19" fmla="*/ 718569 h 3186247"/>
                <a:gd name="connsiteX20" fmla="*/ 914400 w 914400"/>
                <a:gd name="connsiteY20" fmla="*/ 718569 h 3186247"/>
                <a:gd name="connsiteX21" fmla="*/ 914400 w 914400"/>
                <a:gd name="connsiteY21" fmla="*/ 718570 h 3186247"/>
                <a:gd name="connsiteX22" fmla="*/ 914400 w 914400"/>
                <a:gd name="connsiteY22" fmla="*/ 2061098 h 3186247"/>
                <a:gd name="connsiteX23" fmla="*/ 881428 w 914400"/>
                <a:gd name="connsiteY23" fmla="*/ 2061098 h 3186247"/>
                <a:gd name="connsiteX24" fmla="*/ 881428 w 914400"/>
                <a:gd name="connsiteY24" fmla="*/ 757035 h 3186247"/>
                <a:gd name="connsiteX25" fmla="*/ 692393 w 914400"/>
                <a:gd name="connsiteY25" fmla="*/ 946070 h 3186247"/>
                <a:gd name="connsiteX26" fmla="*/ 692394 w 914400"/>
                <a:gd name="connsiteY26" fmla="*/ 2652291 h 318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14400" h="3186247">
                  <a:moveTo>
                    <a:pt x="622790" y="351869"/>
                  </a:moveTo>
                  <a:lnTo>
                    <a:pt x="457202" y="91618"/>
                  </a:lnTo>
                  <a:lnTo>
                    <a:pt x="291613" y="351869"/>
                  </a:lnTo>
                  <a:lnTo>
                    <a:pt x="622790" y="351869"/>
                  </a:lnTo>
                  <a:close/>
                  <a:moveTo>
                    <a:pt x="692394" y="2652291"/>
                  </a:moveTo>
                  <a:lnTo>
                    <a:pt x="649531" y="2652291"/>
                  </a:lnTo>
                  <a:cubicBezTo>
                    <a:pt x="649531" y="2083551"/>
                    <a:pt x="649532" y="1514810"/>
                    <a:pt x="649532" y="946070"/>
                  </a:cubicBezTo>
                  <a:cubicBezTo>
                    <a:pt x="649532" y="841669"/>
                    <a:pt x="564898" y="757035"/>
                    <a:pt x="460497" y="757035"/>
                  </a:cubicBezTo>
                  <a:cubicBezTo>
                    <a:pt x="356096" y="757035"/>
                    <a:pt x="271462" y="841669"/>
                    <a:pt x="271462" y="946070"/>
                  </a:cubicBezTo>
                  <a:cubicBezTo>
                    <a:pt x="270349" y="1688346"/>
                    <a:pt x="269237" y="2430622"/>
                    <a:pt x="268124" y="3172898"/>
                  </a:cubicBezTo>
                  <a:lnTo>
                    <a:pt x="225262" y="3186247"/>
                  </a:lnTo>
                  <a:cubicBezTo>
                    <a:pt x="225262" y="2617507"/>
                    <a:pt x="228600" y="1514810"/>
                    <a:pt x="228600" y="946070"/>
                  </a:cubicBezTo>
                  <a:cubicBezTo>
                    <a:pt x="228600" y="841669"/>
                    <a:pt x="143966" y="757035"/>
                    <a:pt x="39565" y="757035"/>
                  </a:cubicBezTo>
                  <a:lnTo>
                    <a:pt x="39565" y="2061099"/>
                  </a:lnTo>
                  <a:lnTo>
                    <a:pt x="0" y="2061099"/>
                  </a:lnTo>
                  <a:lnTo>
                    <a:pt x="0" y="718570"/>
                  </a:lnTo>
                  <a:lnTo>
                    <a:pt x="0" y="718569"/>
                  </a:lnTo>
                  <a:lnTo>
                    <a:pt x="1" y="718569"/>
                  </a:lnTo>
                  <a:lnTo>
                    <a:pt x="457200" y="0"/>
                  </a:lnTo>
                  <a:lnTo>
                    <a:pt x="914399" y="718569"/>
                  </a:lnTo>
                  <a:lnTo>
                    <a:pt x="914400" y="718569"/>
                  </a:lnTo>
                  <a:lnTo>
                    <a:pt x="914400" y="718570"/>
                  </a:lnTo>
                  <a:lnTo>
                    <a:pt x="914400" y="2061098"/>
                  </a:lnTo>
                  <a:lnTo>
                    <a:pt x="881428" y="2061098"/>
                  </a:lnTo>
                  <a:lnTo>
                    <a:pt x="881428" y="757035"/>
                  </a:lnTo>
                  <a:cubicBezTo>
                    <a:pt x="777027" y="757035"/>
                    <a:pt x="692393" y="841669"/>
                    <a:pt x="692393" y="946070"/>
                  </a:cubicBezTo>
                  <a:cubicBezTo>
                    <a:pt x="692393" y="1514810"/>
                    <a:pt x="692394" y="2083551"/>
                    <a:pt x="692394" y="2652291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45">
              <a:extLst>
                <a:ext uri="{FF2B5EF4-FFF2-40B4-BE49-F238E27FC236}">
                  <a16:creationId xmlns:a16="http://schemas.microsoft.com/office/drawing/2014/main" id="{37BE4C91-3E1B-4303-A960-FEA2EA82016F}"/>
                </a:ext>
              </a:extLst>
            </p:cNvPr>
            <p:cNvSpPr/>
            <p:nvPr/>
          </p:nvSpPr>
          <p:spPr>
            <a:xfrm rot="810005" flipH="1">
              <a:off x="2946073" y="3638269"/>
              <a:ext cx="892814" cy="522488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8" name="Freeform 50">
              <a:extLst>
                <a:ext uri="{FF2B5EF4-FFF2-40B4-BE49-F238E27FC236}">
                  <a16:creationId xmlns:a16="http://schemas.microsoft.com/office/drawing/2014/main" id="{4F585EB8-34CB-46B1-8F43-9B9BC5BE0732}"/>
                </a:ext>
              </a:extLst>
            </p:cNvPr>
            <p:cNvSpPr/>
            <p:nvPr/>
          </p:nvSpPr>
          <p:spPr>
            <a:xfrm rot="1369059">
              <a:off x="1185779" y="3324128"/>
              <a:ext cx="1045654" cy="611934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50DA3779-5336-4E5B-B02B-5CDC88F09CD5}"/>
                </a:ext>
              </a:extLst>
            </p:cNvPr>
            <p:cNvSpPr/>
            <p:nvPr/>
          </p:nvSpPr>
          <p:spPr>
            <a:xfrm rot="21310303" flipH="1">
              <a:off x="2684779" y="3281210"/>
              <a:ext cx="454929" cy="266232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9" name="Freeform 45">
              <a:extLst>
                <a:ext uri="{FF2B5EF4-FFF2-40B4-BE49-F238E27FC236}">
                  <a16:creationId xmlns:a16="http://schemas.microsoft.com/office/drawing/2014/main" id="{D5479AD8-308C-4C25-AB0B-F99ED52B0593}"/>
                </a:ext>
              </a:extLst>
            </p:cNvPr>
            <p:cNvSpPr/>
            <p:nvPr/>
          </p:nvSpPr>
          <p:spPr>
            <a:xfrm rot="396499" flipH="1">
              <a:off x="2040745" y="3833601"/>
              <a:ext cx="485708" cy="284244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0" name="Freeform 50">
              <a:extLst>
                <a:ext uri="{FF2B5EF4-FFF2-40B4-BE49-F238E27FC236}">
                  <a16:creationId xmlns:a16="http://schemas.microsoft.com/office/drawing/2014/main" id="{41CDA107-5A5A-4F67-AD8C-D5A69CB7D7FF}"/>
                </a:ext>
              </a:extLst>
            </p:cNvPr>
            <p:cNvSpPr/>
            <p:nvPr/>
          </p:nvSpPr>
          <p:spPr>
            <a:xfrm rot="403061">
              <a:off x="1973760" y="3291297"/>
              <a:ext cx="315405" cy="184580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1" name="Freeform 45">
              <a:extLst>
                <a:ext uri="{FF2B5EF4-FFF2-40B4-BE49-F238E27FC236}">
                  <a16:creationId xmlns:a16="http://schemas.microsoft.com/office/drawing/2014/main" id="{0E0140F7-502B-404D-A407-16DE80BC0922}"/>
                </a:ext>
              </a:extLst>
            </p:cNvPr>
            <p:cNvSpPr/>
            <p:nvPr/>
          </p:nvSpPr>
          <p:spPr>
            <a:xfrm rot="20700000" flipH="1">
              <a:off x="2239731" y="3133449"/>
              <a:ext cx="485708" cy="284244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2" name="Freeform 45">
              <a:extLst>
                <a:ext uri="{FF2B5EF4-FFF2-40B4-BE49-F238E27FC236}">
                  <a16:creationId xmlns:a16="http://schemas.microsoft.com/office/drawing/2014/main" id="{A568869C-D19A-4AB2-A247-C91A1EDBE825}"/>
                </a:ext>
              </a:extLst>
            </p:cNvPr>
            <p:cNvSpPr/>
            <p:nvPr/>
          </p:nvSpPr>
          <p:spPr>
            <a:xfrm rot="383939" flipH="1">
              <a:off x="2689409" y="2510205"/>
              <a:ext cx="937541" cy="548664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33" name="Freeform 45">
              <a:extLst>
                <a:ext uri="{FF2B5EF4-FFF2-40B4-BE49-F238E27FC236}">
                  <a16:creationId xmlns:a16="http://schemas.microsoft.com/office/drawing/2014/main" id="{83D5CC0F-922F-43E0-937A-742A5FC221B9}"/>
                </a:ext>
              </a:extLst>
            </p:cNvPr>
            <p:cNvSpPr/>
            <p:nvPr/>
          </p:nvSpPr>
          <p:spPr>
            <a:xfrm rot="20700000" flipH="1">
              <a:off x="2884599" y="4188611"/>
              <a:ext cx="374207" cy="218992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4" name="Freeform 50">
              <a:extLst>
                <a:ext uri="{FF2B5EF4-FFF2-40B4-BE49-F238E27FC236}">
                  <a16:creationId xmlns:a16="http://schemas.microsoft.com/office/drawing/2014/main" id="{05E866CD-B494-4824-A705-97D803E881BB}"/>
                </a:ext>
              </a:extLst>
            </p:cNvPr>
            <p:cNvSpPr/>
            <p:nvPr/>
          </p:nvSpPr>
          <p:spPr>
            <a:xfrm rot="1057610">
              <a:off x="1400309" y="1929660"/>
              <a:ext cx="1496493" cy="875772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5" name="Freeform 45">
              <a:extLst>
                <a:ext uri="{FF2B5EF4-FFF2-40B4-BE49-F238E27FC236}">
                  <a16:creationId xmlns:a16="http://schemas.microsoft.com/office/drawing/2014/main" id="{34720210-DE6D-4A61-844E-378D14D9AAF4}"/>
                </a:ext>
              </a:extLst>
            </p:cNvPr>
            <p:cNvSpPr/>
            <p:nvPr/>
          </p:nvSpPr>
          <p:spPr>
            <a:xfrm rot="20700000" flipH="1">
              <a:off x="1876922" y="2833176"/>
              <a:ext cx="400079" cy="234133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6" name="Freeform 50">
              <a:extLst>
                <a:ext uri="{FF2B5EF4-FFF2-40B4-BE49-F238E27FC236}">
                  <a16:creationId xmlns:a16="http://schemas.microsoft.com/office/drawing/2014/main" id="{FE433B18-C939-4A6E-80B0-FBE4F5A3E14A}"/>
                </a:ext>
              </a:extLst>
            </p:cNvPr>
            <p:cNvSpPr/>
            <p:nvPr/>
          </p:nvSpPr>
          <p:spPr>
            <a:xfrm rot="1740912">
              <a:off x="1464315" y="2953502"/>
              <a:ext cx="561963" cy="328870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7" name="Freeform 50">
              <a:extLst>
                <a:ext uri="{FF2B5EF4-FFF2-40B4-BE49-F238E27FC236}">
                  <a16:creationId xmlns:a16="http://schemas.microsoft.com/office/drawing/2014/main" id="{2E9B7E5C-AC0F-439B-A6CC-14621BAF440A}"/>
                </a:ext>
              </a:extLst>
            </p:cNvPr>
            <p:cNvSpPr/>
            <p:nvPr/>
          </p:nvSpPr>
          <p:spPr>
            <a:xfrm rot="20963715">
              <a:off x="2362862" y="3493931"/>
              <a:ext cx="328679" cy="192348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8" name="Freeform 45">
              <a:extLst>
                <a:ext uri="{FF2B5EF4-FFF2-40B4-BE49-F238E27FC236}">
                  <a16:creationId xmlns:a16="http://schemas.microsoft.com/office/drawing/2014/main" id="{15657FC8-7811-43A6-B7C0-AC1B33FD5BB0}"/>
                </a:ext>
              </a:extLst>
            </p:cNvPr>
            <p:cNvSpPr/>
            <p:nvPr/>
          </p:nvSpPr>
          <p:spPr>
            <a:xfrm rot="21114432" flipH="1">
              <a:off x="2829618" y="2016750"/>
              <a:ext cx="640975" cy="375109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9" name="Freeform 45">
              <a:extLst>
                <a:ext uri="{FF2B5EF4-FFF2-40B4-BE49-F238E27FC236}">
                  <a16:creationId xmlns:a16="http://schemas.microsoft.com/office/drawing/2014/main" id="{27190860-C6EA-4DCA-8263-CEA1E70F07A1}"/>
                </a:ext>
              </a:extLst>
            </p:cNvPr>
            <p:cNvSpPr/>
            <p:nvPr/>
          </p:nvSpPr>
          <p:spPr>
            <a:xfrm rot="20700000" flipH="1">
              <a:off x="2686368" y="3037688"/>
              <a:ext cx="341361" cy="199770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0" name="Freeform 50">
              <a:extLst>
                <a:ext uri="{FF2B5EF4-FFF2-40B4-BE49-F238E27FC236}">
                  <a16:creationId xmlns:a16="http://schemas.microsoft.com/office/drawing/2014/main" id="{C8EEDC0D-A263-4B51-A901-19E74DF3A8B4}"/>
                </a:ext>
              </a:extLst>
            </p:cNvPr>
            <p:cNvSpPr/>
            <p:nvPr/>
          </p:nvSpPr>
          <p:spPr>
            <a:xfrm rot="403061">
              <a:off x="2716957" y="3900537"/>
              <a:ext cx="238420" cy="139527"/>
            </a:xfrm>
            <a:custGeom>
              <a:avLst/>
              <a:gdLst/>
              <a:ahLst/>
              <a:cxnLst/>
              <a:rect l="l" t="t" r="r" b="b"/>
              <a:pathLst>
                <a:path w="456500" h="267151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42" name="Oval 21">
            <a:extLst>
              <a:ext uri="{FF2B5EF4-FFF2-40B4-BE49-F238E27FC236}">
                <a16:creationId xmlns:a16="http://schemas.microsoft.com/office/drawing/2014/main" id="{77A01CFE-7F22-41CE-9FA5-8405CDF48FC9}"/>
              </a:ext>
            </a:extLst>
          </p:cNvPr>
          <p:cNvSpPr/>
          <p:nvPr/>
        </p:nvSpPr>
        <p:spPr>
          <a:xfrm rot="20700000">
            <a:off x="6219883" y="2245206"/>
            <a:ext cx="471244" cy="413012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3" name="Rectangle 15">
            <a:extLst>
              <a:ext uri="{FF2B5EF4-FFF2-40B4-BE49-F238E27FC236}">
                <a16:creationId xmlns:a16="http://schemas.microsoft.com/office/drawing/2014/main" id="{01E0C1C1-8CA1-4B5C-9B72-B1E4C9624C91}"/>
              </a:ext>
            </a:extLst>
          </p:cNvPr>
          <p:cNvSpPr/>
          <p:nvPr/>
        </p:nvSpPr>
        <p:spPr>
          <a:xfrm rot="14270044">
            <a:off x="5023982" y="3895005"/>
            <a:ext cx="296519" cy="308881"/>
          </a:xfrm>
          <a:custGeom>
            <a:avLst/>
            <a:gdLst/>
            <a:ahLst/>
            <a:cxnLst/>
            <a:rect l="l" t="t" r="r" b="b"/>
            <a:pathLst>
              <a:path w="4088964" h="4259405">
                <a:moveTo>
                  <a:pt x="1480605" y="2231940"/>
                </a:moveTo>
                <a:lnTo>
                  <a:pt x="1199818" y="2044620"/>
                </a:lnTo>
                <a:lnTo>
                  <a:pt x="761621" y="2687221"/>
                </a:lnTo>
                <a:cubicBezTo>
                  <a:pt x="501536" y="2652619"/>
                  <a:pt x="265323" y="2467912"/>
                  <a:pt x="39127" y="2272940"/>
                </a:cubicBezTo>
                <a:cubicBezTo>
                  <a:pt x="-80639" y="2070133"/>
                  <a:pt x="269496" y="1743507"/>
                  <a:pt x="374515" y="1494038"/>
                </a:cubicBezTo>
                <a:lnTo>
                  <a:pt x="93728" y="1306717"/>
                </a:lnTo>
                <a:lnTo>
                  <a:pt x="1091841" y="1312633"/>
                </a:lnTo>
                <a:close/>
                <a:moveTo>
                  <a:pt x="2759566" y="226796"/>
                </a:moveTo>
                <a:cubicBezTo>
                  <a:pt x="2331051" y="377379"/>
                  <a:pt x="2150002" y="492309"/>
                  <a:pt x="1991062" y="643648"/>
                </a:cubicBezTo>
                <a:lnTo>
                  <a:pt x="1463599" y="1446568"/>
                </a:lnTo>
                <a:lnTo>
                  <a:pt x="610317" y="909936"/>
                </a:lnTo>
                <a:cubicBezTo>
                  <a:pt x="810411" y="627556"/>
                  <a:pt x="1020899" y="239191"/>
                  <a:pt x="1244930" y="61882"/>
                </a:cubicBezTo>
                <a:cubicBezTo>
                  <a:pt x="1491876" y="-75367"/>
                  <a:pt x="1697752" y="31605"/>
                  <a:pt x="2759566" y="226796"/>
                </a:cubicBezTo>
                <a:close/>
                <a:moveTo>
                  <a:pt x="1722488" y="3820535"/>
                </a:moveTo>
                <a:cubicBezTo>
                  <a:pt x="1376925" y="3801485"/>
                  <a:pt x="936112" y="3830060"/>
                  <a:pt x="666750" y="3734810"/>
                </a:cubicBezTo>
                <a:cubicBezTo>
                  <a:pt x="419100" y="3598835"/>
                  <a:pt x="400050" y="3367610"/>
                  <a:pt x="0" y="2364860"/>
                </a:cubicBezTo>
                <a:cubicBezTo>
                  <a:pt x="355600" y="2647435"/>
                  <a:pt x="549276" y="2739510"/>
                  <a:pt x="762000" y="2793485"/>
                </a:cubicBezTo>
                <a:lnTo>
                  <a:pt x="1722487" y="2812535"/>
                </a:lnTo>
                <a:close/>
                <a:moveTo>
                  <a:pt x="3605396" y="869465"/>
                </a:moveTo>
                <a:lnTo>
                  <a:pt x="3069019" y="1711228"/>
                </a:lnTo>
                <a:lnTo>
                  <a:pt x="2083849" y="1550906"/>
                </a:lnTo>
                <a:lnTo>
                  <a:pt x="2391902" y="1412941"/>
                </a:lnTo>
                <a:lnTo>
                  <a:pt x="2081217" y="699900"/>
                </a:lnTo>
                <a:cubicBezTo>
                  <a:pt x="2248971" y="498156"/>
                  <a:pt x="2531081" y="396532"/>
                  <a:pt x="2816547" y="308854"/>
                </a:cubicBezTo>
                <a:cubicBezTo>
                  <a:pt x="3051986" y="315439"/>
                  <a:pt x="3142075" y="785719"/>
                  <a:pt x="3297344" y="1007430"/>
                </a:cubicBezTo>
                <a:close/>
                <a:moveTo>
                  <a:pt x="3222215" y="3788662"/>
                </a:moveTo>
                <a:cubicBezTo>
                  <a:pt x="3089072" y="3954283"/>
                  <a:pt x="2662122" y="3869088"/>
                  <a:pt x="2413930" y="3921936"/>
                </a:cubicBezTo>
                <a:lnTo>
                  <a:pt x="2420658" y="4259405"/>
                </a:lnTo>
                <a:lnTo>
                  <a:pt x="1855155" y="3436926"/>
                </a:lnTo>
                <a:lnTo>
                  <a:pt x="2387428" y="2592563"/>
                </a:lnTo>
                <a:lnTo>
                  <a:pt x="2394156" y="2930032"/>
                </a:lnTo>
                <a:lnTo>
                  <a:pt x="3171906" y="2922431"/>
                </a:lnTo>
                <a:cubicBezTo>
                  <a:pt x="3292132" y="3155642"/>
                  <a:pt x="3275533" y="3455038"/>
                  <a:pt x="3244786" y="3752078"/>
                </a:cubicBezTo>
                <a:cubicBezTo>
                  <a:pt x="3238662" y="3765464"/>
                  <a:pt x="3231091" y="3777620"/>
                  <a:pt x="3222215" y="3788662"/>
                </a:cubicBezTo>
                <a:close/>
                <a:moveTo>
                  <a:pt x="3948285" y="2834020"/>
                </a:moveTo>
                <a:cubicBezTo>
                  <a:pt x="3833022" y="3018741"/>
                  <a:pt x="3639730" y="3281008"/>
                  <a:pt x="3342579" y="3731662"/>
                </a:cubicBezTo>
                <a:cubicBezTo>
                  <a:pt x="3371271" y="3278367"/>
                  <a:pt x="3336159" y="3066813"/>
                  <a:pt x="3258895" y="2861397"/>
                </a:cubicBezTo>
                <a:lnTo>
                  <a:pt x="2725671" y="2062291"/>
                </a:lnTo>
                <a:lnTo>
                  <a:pt x="3552883" y="1486284"/>
                </a:lnTo>
                <a:cubicBezTo>
                  <a:pt x="3734716" y="1780754"/>
                  <a:pt x="4010062" y="2126176"/>
                  <a:pt x="4085819" y="2401657"/>
                </a:cubicBezTo>
                <a:cubicBezTo>
                  <a:pt x="4100783" y="2542124"/>
                  <a:pt x="4063549" y="2649298"/>
                  <a:pt x="3948285" y="28340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4" name="Donut 15">
            <a:extLst>
              <a:ext uri="{FF2B5EF4-FFF2-40B4-BE49-F238E27FC236}">
                <a16:creationId xmlns:a16="http://schemas.microsoft.com/office/drawing/2014/main" id="{7E39B077-F098-4900-B580-BC013CC108E4}"/>
              </a:ext>
            </a:extLst>
          </p:cNvPr>
          <p:cNvSpPr/>
          <p:nvPr/>
        </p:nvSpPr>
        <p:spPr>
          <a:xfrm>
            <a:off x="6743446" y="3564802"/>
            <a:ext cx="374802" cy="376378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B778AEE-875C-4B91-9A4C-6348D936482D}"/>
              </a:ext>
            </a:extLst>
          </p:cNvPr>
          <p:cNvSpPr txBox="1"/>
          <p:nvPr/>
        </p:nvSpPr>
        <p:spPr>
          <a:xfrm flipH="1">
            <a:off x="518091" y="2529919"/>
            <a:ext cx="4420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>
                <a:solidFill>
                  <a:schemeClr val="accent6"/>
                </a:solidFill>
              </a:rPr>
              <a:t>Integrare modul GPS pentru localizare și trasee salvate</a:t>
            </a:r>
            <a:r>
              <a:rPr lang="en-US" altLang="ko-KR" sz="1600" b="1" dirty="0" smtClean="0">
                <a:solidFill>
                  <a:schemeClr val="accent6"/>
                </a:solidFill>
                <a:cs typeface="Arial" pitchFamily="34" charset="0"/>
              </a:rPr>
              <a:t>. </a:t>
            </a:r>
            <a:r>
              <a:rPr lang="en-US" altLang="ko-KR" sz="1200" dirty="0" smtClean="0">
                <a:solidFill>
                  <a:schemeClr val="accent6"/>
                </a:solidFill>
                <a:cs typeface="Arial" pitchFamily="34" charset="0"/>
              </a:rPr>
              <a:t>   </a:t>
            </a:r>
            <a:endParaRPr lang="en-US" altLang="ko-KR" sz="1200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41446D5-E6B2-4922-8A1B-7F616FDD615F}"/>
              </a:ext>
            </a:extLst>
          </p:cNvPr>
          <p:cNvSpPr txBox="1"/>
          <p:nvPr/>
        </p:nvSpPr>
        <p:spPr>
          <a:xfrm flipH="1">
            <a:off x="802209" y="4460480"/>
            <a:ext cx="40509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accent6"/>
                </a:solidFill>
              </a:rPr>
              <a:t>Adăugare cameră video sau modul de viziune AI pentru evitarea inteligentă a obstacolelor</a:t>
            </a:r>
            <a:endParaRPr lang="en-US" altLang="ko-KR" sz="1600" b="1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A196C42-C4CB-4781-B9E6-74AE9086857C}"/>
              </a:ext>
            </a:extLst>
          </p:cNvPr>
          <p:cNvSpPr txBox="1"/>
          <p:nvPr/>
        </p:nvSpPr>
        <p:spPr>
          <a:xfrm flipH="1">
            <a:off x="7735088" y="3395649"/>
            <a:ext cx="3727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accent6"/>
                </a:solidFill>
              </a:rPr>
              <a:t>Implementare</a:t>
            </a:r>
            <a:r>
              <a:rPr lang="en-US" sz="1600" b="1" dirty="0">
                <a:solidFill>
                  <a:schemeClr val="accent6"/>
                </a:solidFill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</a:rPr>
              <a:t>panou</a:t>
            </a:r>
            <a:r>
              <a:rPr lang="en-US" sz="1600" b="1" dirty="0">
                <a:solidFill>
                  <a:schemeClr val="accent6"/>
                </a:solidFill>
              </a:rPr>
              <a:t> solar </a:t>
            </a:r>
            <a:r>
              <a:rPr lang="en-US" sz="1600" b="1" dirty="0" err="1">
                <a:solidFill>
                  <a:schemeClr val="accent6"/>
                </a:solidFill>
              </a:rPr>
              <a:t>pentru</a:t>
            </a:r>
            <a:r>
              <a:rPr lang="en-US" sz="1600" b="1" dirty="0">
                <a:solidFill>
                  <a:schemeClr val="accent6"/>
                </a:solidFill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</a:rPr>
              <a:t>autonomie</a:t>
            </a:r>
            <a:r>
              <a:rPr lang="en-US" sz="1600" b="1" dirty="0">
                <a:solidFill>
                  <a:schemeClr val="accent6"/>
                </a:solidFill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</a:rPr>
              <a:t>energetică</a:t>
            </a:r>
            <a:endParaRPr lang="en-US" altLang="ko-KR" sz="1600" b="1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60" name="Trapezoid 3">
            <a:extLst>
              <a:ext uri="{FF2B5EF4-FFF2-40B4-BE49-F238E27FC236}">
                <a16:creationId xmlns:a16="http://schemas.microsoft.com/office/drawing/2014/main" id="{28F578E0-DB98-471E-8935-24A19C7725F0}"/>
              </a:ext>
            </a:extLst>
          </p:cNvPr>
          <p:cNvSpPr/>
          <p:nvPr/>
        </p:nvSpPr>
        <p:spPr>
          <a:xfrm>
            <a:off x="5243441" y="2725355"/>
            <a:ext cx="316346" cy="322413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 dirty="0">
              <a:solidFill>
                <a:schemeClr val="tx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F8ACC45-2D07-40DF-8FC5-CD95C3E06752}"/>
              </a:ext>
            </a:extLst>
          </p:cNvPr>
          <p:cNvSpPr txBox="1"/>
          <p:nvPr/>
        </p:nvSpPr>
        <p:spPr>
          <a:xfrm flipH="1">
            <a:off x="7454316" y="1825181"/>
            <a:ext cx="3727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accent6"/>
                </a:solidFill>
              </a:rPr>
              <a:t>Salvare</a:t>
            </a:r>
            <a:r>
              <a:rPr lang="en-US" sz="1600" b="1" dirty="0">
                <a:solidFill>
                  <a:schemeClr val="accent6"/>
                </a:solidFill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</a:rPr>
              <a:t>și</a:t>
            </a:r>
            <a:r>
              <a:rPr lang="en-US" sz="1600" b="1" dirty="0">
                <a:solidFill>
                  <a:schemeClr val="accent6"/>
                </a:solidFill>
              </a:rPr>
              <a:t> </a:t>
            </a:r>
            <a:r>
              <a:rPr lang="en-US" sz="1600" b="1" dirty="0" err="1">
                <a:solidFill>
                  <a:schemeClr val="accent6"/>
                </a:solidFill>
              </a:rPr>
              <a:t>analiză</a:t>
            </a:r>
            <a:r>
              <a:rPr lang="en-US" sz="1600" b="1" dirty="0">
                <a:solidFill>
                  <a:schemeClr val="accent6"/>
                </a:solidFill>
              </a:rPr>
              <a:t> date </a:t>
            </a:r>
            <a:r>
              <a:rPr lang="en-US" sz="1600" b="1" dirty="0" err="1">
                <a:solidFill>
                  <a:schemeClr val="accent6"/>
                </a:solidFill>
              </a:rPr>
              <a:t>într</a:t>
            </a:r>
            <a:r>
              <a:rPr lang="en-US" sz="1600" b="1" dirty="0">
                <a:solidFill>
                  <a:schemeClr val="accent6"/>
                </a:solidFill>
              </a:rPr>
              <a:t>-o </a:t>
            </a:r>
            <a:r>
              <a:rPr lang="en-US" sz="1600" b="1" dirty="0" err="1">
                <a:solidFill>
                  <a:schemeClr val="accent6"/>
                </a:solidFill>
              </a:rPr>
              <a:t>bază</a:t>
            </a:r>
            <a:r>
              <a:rPr lang="en-US" sz="1600" b="1" dirty="0">
                <a:solidFill>
                  <a:schemeClr val="accent6"/>
                </a:solidFill>
              </a:rPr>
              <a:t> de date online / cloud</a:t>
            </a:r>
            <a:endParaRPr lang="en-US" altLang="ko-KR" sz="1600" b="1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52854" y="339509"/>
            <a:ext cx="10779369" cy="61885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57950" y="454874"/>
            <a:ext cx="3665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DEZVOLTARI ULTERIOARE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93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852854" y="339509"/>
            <a:ext cx="10779369" cy="61885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57950" y="454874"/>
            <a:ext cx="3665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CONCLUZII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132" y="1424353"/>
            <a:ext cx="633046" cy="527539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132" y="2182658"/>
            <a:ext cx="633046" cy="527539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132" y="3013593"/>
            <a:ext cx="633046" cy="527539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132" y="3921368"/>
            <a:ext cx="633046" cy="5275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25515" y="1503456"/>
            <a:ext cx="7877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Vehicul</a:t>
            </a:r>
            <a:r>
              <a:rPr lang="en-US" dirty="0" smtClean="0"/>
              <a:t> </a:t>
            </a:r>
            <a:r>
              <a:rPr lang="en-US" dirty="0" err="1" smtClean="0"/>
              <a:t>controlabil</a:t>
            </a:r>
            <a:r>
              <a:rPr lang="en-US" dirty="0" smtClean="0"/>
              <a:t>, </a:t>
            </a:r>
            <a:r>
              <a:rPr lang="en-US" dirty="0" err="1" smtClean="0"/>
              <a:t>autonom</a:t>
            </a:r>
            <a:r>
              <a:rPr lang="en-US" dirty="0" smtClean="0"/>
              <a:t> </a:t>
            </a:r>
            <a:r>
              <a:rPr lang="en-US" dirty="0" err="1"/>
              <a:t>capabil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monitorizeze</a:t>
            </a:r>
            <a:r>
              <a:rPr lang="en-US" dirty="0"/>
              <a:t> </a:t>
            </a:r>
            <a:r>
              <a:rPr lang="en-US" dirty="0" err="1"/>
              <a:t>parametri</a:t>
            </a:r>
            <a:r>
              <a:rPr lang="en-US" dirty="0"/>
              <a:t> de </a:t>
            </a:r>
            <a:r>
              <a:rPr lang="en-US" dirty="0" err="1" smtClean="0"/>
              <a:t>mediu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65080" y="2275039"/>
            <a:ext cx="811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Sistemul</a:t>
            </a:r>
            <a:r>
              <a:rPr lang="en-US" dirty="0"/>
              <a:t> </a:t>
            </a:r>
            <a:r>
              <a:rPr lang="en-US" dirty="0" err="1" smtClean="0"/>
              <a:t>poate</a:t>
            </a:r>
            <a:r>
              <a:rPr lang="en-US" dirty="0" smtClean="0"/>
              <a:t> </a:t>
            </a:r>
            <a:r>
              <a:rPr lang="en-US" dirty="0"/>
              <a:t>fi </a:t>
            </a:r>
            <a:r>
              <a:rPr lang="en-US" dirty="0" err="1"/>
              <a:t>adaptat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diferite</a:t>
            </a:r>
            <a:r>
              <a:rPr lang="en-US" dirty="0"/>
              <a:t> </a:t>
            </a:r>
            <a:r>
              <a:rPr lang="en-US" dirty="0" err="1"/>
              <a:t>medii</a:t>
            </a:r>
            <a:r>
              <a:rPr lang="en-US" dirty="0"/>
              <a:t> (</a:t>
            </a:r>
            <a:r>
              <a:rPr lang="en-US" dirty="0" err="1"/>
              <a:t>pădure</a:t>
            </a:r>
            <a:r>
              <a:rPr lang="en-US" dirty="0"/>
              <a:t>, </a:t>
            </a:r>
            <a:r>
              <a:rPr lang="en-US" dirty="0" err="1"/>
              <a:t>spații</a:t>
            </a:r>
            <a:r>
              <a:rPr lang="en-US" dirty="0"/>
              <a:t> </a:t>
            </a:r>
            <a:r>
              <a:rPr lang="en-US" dirty="0" err="1"/>
              <a:t>industriale</a:t>
            </a:r>
            <a:r>
              <a:rPr lang="en-US" dirty="0"/>
              <a:t> etc.)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65080" y="3066375"/>
            <a:ext cx="8194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Aplicația</a:t>
            </a:r>
            <a:r>
              <a:rPr lang="en-US" dirty="0"/>
              <a:t> </a:t>
            </a:r>
            <a:r>
              <a:rPr lang="en-US" dirty="0" err="1"/>
              <a:t>mobilă</a:t>
            </a:r>
            <a:r>
              <a:rPr lang="en-US" dirty="0"/>
              <a:t> </a:t>
            </a:r>
            <a:r>
              <a:rPr lang="en-US" dirty="0" err="1"/>
              <a:t>oferă</a:t>
            </a:r>
            <a:r>
              <a:rPr lang="en-US" dirty="0"/>
              <a:t> un mod </a:t>
            </a:r>
            <a:r>
              <a:rPr lang="en-US" dirty="0" err="1"/>
              <a:t>accesibil</a:t>
            </a:r>
            <a:r>
              <a:rPr lang="en-US" dirty="0"/>
              <a:t> de control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vizualizare</a:t>
            </a:r>
            <a:r>
              <a:rPr lang="en-US" dirty="0"/>
              <a:t> a </a:t>
            </a:r>
            <a:r>
              <a:rPr lang="en-US" dirty="0" err="1"/>
              <a:t>datelor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65080" y="4000471"/>
            <a:ext cx="825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Cost</a:t>
            </a:r>
            <a:r>
              <a:rPr lang="fr-FR" dirty="0"/>
              <a:t> redus </a:t>
            </a:r>
            <a:r>
              <a:rPr lang="fr-FR" dirty="0" err="1"/>
              <a:t>și</a:t>
            </a:r>
            <a:r>
              <a:rPr lang="fr-FR" dirty="0"/>
              <a:t> </a:t>
            </a:r>
            <a:r>
              <a:rPr lang="fr-FR" dirty="0" err="1"/>
              <a:t>folosire</a:t>
            </a:r>
            <a:r>
              <a:rPr lang="fr-FR" dirty="0"/>
              <a:t> de </a:t>
            </a:r>
            <a:r>
              <a:rPr lang="fr-FR" dirty="0" err="1"/>
              <a:t>componente</a:t>
            </a:r>
            <a:r>
              <a:rPr lang="fr-FR" dirty="0"/>
              <a:t> open-source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965080" y="4914897"/>
            <a:ext cx="77064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Proiectul</a:t>
            </a:r>
            <a:r>
              <a:rPr lang="en-US" dirty="0"/>
              <a:t> </a:t>
            </a:r>
            <a:r>
              <a:rPr lang="en-US" dirty="0" err="1"/>
              <a:t>rămâne</a:t>
            </a:r>
            <a:r>
              <a:rPr lang="en-US" dirty="0"/>
              <a:t> </a:t>
            </a:r>
            <a:r>
              <a:rPr lang="en-US" dirty="0" err="1"/>
              <a:t>deschis</a:t>
            </a:r>
            <a:r>
              <a:rPr lang="en-US" dirty="0"/>
              <a:t> </a:t>
            </a:r>
            <a:r>
              <a:rPr lang="en-US" dirty="0" err="1"/>
              <a:t>îmbunătățirilor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fi </a:t>
            </a:r>
            <a:r>
              <a:rPr lang="en-US" dirty="0" err="1"/>
              <a:t>extins</a:t>
            </a:r>
            <a:r>
              <a:rPr lang="en-US" dirty="0"/>
              <a:t> în </a:t>
            </a:r>
            <a:r>
              <a:rPr lang="en-US" dirty="0" err="1"/>
              <a:t>contexte</a:t>
            </a:r>
            <a:r>
              <a:rPr lang="en-US" dirty="0"/>
              <a:t> </a:t>
            </a:r>
            <a:r>
              <a:rPr lang="en-US" dirty="0" err="1"/>
              <a:t>reale</a:t>
            </a:r>
            <a:r>
              <a:rPr lang="en-US" dirty="0"/>
              <a:t> de </a:t>
            </a:r>
            <a:r>
              <a:rPr lang="en-US" dirty="0" err="1"/>
              <a:t>cercetare</a:t>
            </a:r>
            <a:r>
              <a:rPr lang="en-US" dirty="0"/>
              <a:t>, </a:t>
            </a:r>
            <a:r>
              <a:rPr lang="en-US" dirty="0" err="1"/>
              <a:t>mediu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industrie</a:t>
            </a:r>
            <a:endParaRPr lang="en-US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504" y="4855519"/>
            <a:ext cx="633046" cy="52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85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852854" y="339509"/>
            <a:ext cx="10779369" cy="618853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57950" y="454874"/>
            <a:ext cx="3665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BIBLIOGRAFIE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145678" y="1345196"/>
            <a:ext cx="3275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[1] https</a:t>
            </a:r>
            <a:r>
              <a:rPr lang="en-US" dirty="0"/>
              <a:t>://appinventor.mit.edu/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145678" y="1773853"/>
            <a:ext cx="4134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[2] https</a:t>
            </a:r>
            <a:r>
              <a:rPr lang="en-US" dirty="0"/>
              <a:t>://www.arduino.cc/en/software/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45678" y="2202510"/>
            <a:ext cx="433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[3]</a:t>
            </a:r>
            <a:r>
              <a:rPr lang="en-US" dirty="0" err="1" smtClean="0"/>
              <a:t>Suport</a:t>
            </a:r>
            <a:r>
              <a:rPr lang="en-US" dirty="0" smtClean="0"/>
              <a:t> curs ASIPSI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145678" y="263116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[4] https</a:t>
            </a:r>
            <a:r>
              <a:rPr lang="en-US" dirty="0"/>
              <a:t>://www.spy-shop.ro/drona-dji-phantom-4-pro-v2-0-cp-pt-00000242-03-4k-autonomie-30-min-viteza-max-20-m-s-distanta-zbor-10-km-5870-mah-detectie-obstacole.html</a:t>
            </a:r>
          </a:p>
        </p:txBody>
      </p:sp>
    </p:spTree>
    <p:extLst>
      <p:ext uri="{BB962C8B-B14F-4D97-AF65-F5344CB8AC3E}">
        <p14:creationId xmlns:p14="http://schemas.microsoft.com/office/powerpoint/2010/main" val="175326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0" y="2650537"/>
            <a:ext cx="12192000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 smtClean="0">
                <a:solidFill>
                  <a:schemeClr val="bg1"/>
                </a:solidFill>
                <a:cs typeface="Arial" pitchFamily="34" charset="0"/>
              </a:rPr>
              <a:t>MULTUMESC!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50BE5F-66E1-4E8D-ADB5-EB475C7F2D4D}"/>
              </a:ext>
            </a:extLst>
          </p:cNvPr>
          <p:cNvGrpSpPr/>
          <p:nvPr/>
        </p:nvGrpSpPr>
        <p:grpSpPr>
          <a:xfrm>
            <a:off x="2229738" y="716481"/>
            <a:ext cx="7803176" cy="4876117"/>
            <a:chOff x="2229738" y="716481"/>
            <a:chExt cx="7803176" cy="4876117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8A5672-B625-4236-8666-6B2C8697FD9C}"/>
                </a:ext>
              </a:extLst>
            </p:cNvPr>
            <p:cNvSpPr/>
            <p:nvPr/>
          </p:nvSpPr>
          <p:spPr>
            <a:xfrm rot="10800000">
              <a:off x="3609975" y="3756839"/>
              <a:ext cx="4972050" cy="1445239"/>
            </a:xfrm>
            <a:custGeom>
              <a:avLst/>
              <a:gdLst>
                <a:gd name="connsiteX0" fmla="*/ 0 w 4972050"/>
                <a:gd name="connsiteY0" fmla="*/ 0 h 1445239"/>
                <a:gd name="connsiteX1" fmla="*/ 4972050 w 4972050"/>
                <a:gd name="connsiteY1" fmla="*/ 0 h 1445239"/>
                <a:gd name="connsiteX2" fmla="*/ 4972050 w 4972050"/>
                <a:gd name="connsiteY2" fmla="*/ 1445239 h 1445239"/>
                <a:gd name="connsiteX3" fmla="*/ 4846713 w 4972050"/>
                <a:gd name="connsiteY3" fmla="*/ 1445239 h 1445239"/>
                <a:gd name="connsiteX4" fmla="*/ 4846713 w 4972050"/>
                <a:gd name="connsiteY4" fmla="*/ 125337 h 1445239"/>
                <a:gd name="connsiteX5" fmla="*/ 125337 w 4972050"/>
                <a:gd name="connsiteY5" fmla="*/ 125337 h 1445239"/>
                <a:gd name="connsiteX6" fmla="*/ 125337 w 4972050"/>
                <a:gd name="connsiteY6" fmla="*/ 1445239 h 1445239"/>
                <a:gd name="connsiteX7" fmla="*/ 0 w 4972050"/>
                <a:gd name="connsiteY7" fmla="*/ 1445239 h 144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72050" h="1445239">
                  <a:moveTo>
                    <a:pt x="0" y="0"/>
                  </a:moveTo>
                  <a:lnTo>
                    <a:pt x="4972050" y="0"/>
                  </a:lnTo>
                  <a:lnTo>
                    <a:pt x="4972050" y="1445239"/>
                  </a:lnTo>
                  <a:lnTo>
                    <a:pt x="4846713" y="1445239"/>
                  </a:lnTo>
                  <a:lnTo>
                    <a:pt x="4846713" y="125337"/>
                  </a:lnTo>
                  <a:lnTo>
                    <a:pt x="125337" y="125337"/>
                  </a:lnTo>
                  <a:lnTo>
                    <a:pt x="125337" y="1445239"/>
                  </a:lnTo>
                  <a:lnTo>
                    <a:pt x="0" y="14452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A1E921E-2438-45A2-AA41-C1A40356A72B}"/>
                </a:ext>
              </a:extLst>
            </p:cNvPr>
            <p:cNvGrpSpPr/>
            <p:nvPr/>
          </p:nvGrpSpPr>
          <p:grpSpPr>
            <a:xfrm>
              <a:off x="2229738" y="716481"/>
              <a:ext cx="7803176" cy="4876117"/>
              <a:chOff x="2229738" y="716481"/>
              <a:chExt cx="7803176" cy="4876117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797B5F1E-CB20-4033-9037-143A9CFF317F}"/>
                  </a:ext>
                </a:extLst>
              </p:cNvPr>
              <p:cNvSpPr/>
              <p:nvPr/>
            </p:nvSpPr>
            <p:spPr>
              <a:xfrm>
                <a:off x="3609975" y="1232742"/>
                <a:ext cx="4972050" cy="1445239"/>
              </a:xfrm>
              <a:custGeom>
                <a:avLst/>
                <a:gdLst>
                  <a:gd name="connsiteX0" fmla="*/ 0 w 4972050"/>
                  <a:gd name="connsiteY0" fmla="*/ 0 h 1445239"/>
                  <a:gd name="connsiteX1" fmla="*/ 4972050 w 4972050"/>
                  <a:gd name="connsiteY1" fmla="*/ 0 h 1445239"/>
                  <a:gd name="connsiteX2" fmla="*/ 4972050 w 4972050"/>
                  <a:gd name="connsiteY2" fmla="*/ 1445239 h 1445239"/>
                  <a:gd name="connsiteX3" fmla="*/ 4846713 w 4972050"/>
                  <a:gd name="connsiteY3" fmla="*/ 1445239 h 1445239"/>
                  <a:gd name="connsiteX4" fmla="*/ 4846713 w 4972050"/>
                  <a:gd name="connsiteY4" fmla="*/ 125337 h 1445239"/>
                  <a:gd name="connsiteX5" fmla="*/ 125337 w 4972050"/>
                  <a:gd name="connsiteY5" fmla="*/ 125337 h 1445239"/>
                  <a:gd name="connsiteX6" fmla="*/ 125337 w 4972050"/>
                  <a:gd name="connsiteY6" fmla="*/ 1445239 h 1445239"/>
                  <a:gd name="connsiteX7" fmla="*/ 0 w 4972050"/>
                  <a:gd name="connsiteY7" fmla="*/ 1445239 h 144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72050" h="1445239">
                    <a:moveTo>
                      <a:pt x="0" y="0"/>
                    </a:moveTo>
                    <a:lnTo>
                      <a:pt x="4972050" y="0"/>
                    </a:lnTo>
                    <a:lnTo>
                      <a:pt x="4972050" y="1445239"/>
                    </a:lnTo>
                    <a:lnTo>
                      <a:pt x="4846713" y="1445239"/>
                    </a:lnTo>
                    <a:lnTo>
                      <a:pt x="4846713" y="125337"/>
                    </a:lnTo>
                    <a:lnTo>
                      <a:pt x="125337" y="125337"/>
                    </a:lnTo>
                    <a:lnTo>
                      <a:pt x="125337" y="1445239"/>
                    </a:lnTo>
                    <a:lnTo>
                      <a:pt x="0" y="144523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5ACAC44-0CA4-4D15-AE76-405C924BA3E4}"/>
                  </a:ext>
                </a:extLst>
              </p:cNvPr>
              <p:cNvSpPr/>
              <p:nvPr/>
            </p:nvSpPr>
            <p:spPr>
              <a:xfrm rot="2735247">
                <a:off x="8529637" y="490381"/>
                <a:ext cx="104775" cy="14452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DF41FE1-6DDF-420A-9003-47CAF9ED3A91}"/>
                  </a:ext>
                </a:extLst>
              </p:cNvPr>
              <p:cNvSpPr/>
              <p:nvPr/>
            </p:nvSpPr>
            <p:spPr>
              <a:xfrm rot="2735247">
                <a:off x="3452813" y="4544899"/>
                <a:ext cx="104775" cy="14452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27F7607-67B0-483B-ACA2-AABF6AE10F5A}"/>
                  </a:ext>
                </a:extLst>
              </p:cNvPr>
              <p:cNvSpPr/>
              <p:nvPr/>
            </p:nvSpPr>
            <p:spPr>
              <a:xfrm rot="2735247">
                <a:off x="9257907" y="46249"/>
                <a:ext cx="104775" cy="1445239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EC737F8-5AC4-42D6-95C7-D0925369CE05}"/>
                  </a:ext>
                </a:extLst>
              </p:cNvPr>
              <p:cNvSpPr/>
              <p:nvPr/>
            </p:nvSpPr>
            <p:spPr>
              <a:xfrm rot="2735247">
                <a:off x="2899970" y="4817591"/>
                <a:ext cx="104775" cy="1445239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8540" y="323515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err="1" smtClean="0">
                <a:solidFill>
                  <a:schemeClr val="bg1"/>
                </a:solidFill>
                <a:cs typeface="Arial" pitchFamily="34" charset="0"/>
              </a:rPr>
              <a:t>Cuprins</a:t>
            </a:r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: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86DBC13-95E7-4C1A-AF99-CC8F6212FB9E}"/>
              </a:ext>
            </a:extLst>
          </p:cNvPr>
          <p:cNvGrpSpPr/>
          <p:nvPr/>
        </p:nvGrpSpPr>
        <p:grpSpPr>
          <a:xfrm>
            <a:off x="7861110" y="623255"/>
            <a:ext cx="4330890" cy="419100"/>
            <a:chOff x="8086725" y="476250"/>
            <a:chExt cx="4105275" cy="419100"/>
          </a:xfrm>
          <a:solidFill>
            <a:schemeClr val="bg1">
              <a:alpha val="76000"/>
            </a:schemeClr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E6F925-1329-461C-AC7C-C7F2CDF199DE}"/>
                </a:ext>
              </a:extLst>
            </p:cNvPr>
            <p:cNvSpPr/>
            <p:nvPr/>
          </p:nvSpPr>
          <p:spPr>
            <a:xfrm>
              <a:off x="8086725" y="476250"/>
              <a:ext cx="4105275" cy="551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A6628D8-CB2C-471D-9AC3-F09F428486BA}"/>
                </a:ext>
              </a:extLst>
            </p:cNvPr>
            <p:cNvSpPr/>
            <p:nvPr/>
          </p:nvSpPr>
          <p:spPr>
            <a:xfrm>
              <a:off x="8086725" y="597566"/>
              <a:ext cx="4105275" cy="551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DE0BA12-A4FF-4C16-88CE-9D7AEFD8E9F0}"/>
                </a:ext>
              </a:extLst>
            </p:cNvPr>
            <p:cNvSpPr/>
            <p:nvPr/>
          </p:nvSpPr>
          <p:spPr>
            <a:xfrm>
              <a:off x="8086725" y="718882"/>
              <a:ext cx="4105275" cy="551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7B6650B-3813-4290-92F3-478A32614B01}"/>
                </a:ext>
              </a:extLst>
            </p:cNvPr>
            <p:cNvSpPr/>
            <p:nvPr/>
          </p:nvSpPr>
          <p:spPr>
            <a:xfrm>
              <a:off x="8086725" y="840198"/>
              <a:ext cx="4105275" cy="551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F267B17-2C67-4B78-8859-E800DA91ADD2}"/>
              </a:ext>
            </a:extLst>
          </p:cNvPr>
          <p:cNvSpPr/>
          <p:nvPr/>
        </p:nvSpPr>
        <p:spPr>
          <a:xfrm rot="5400000">
            <a:off x="-1758439" y="2725388"/>
            <a:ext cx="4972050" cy="1445239"/>
          </a:xfrm>
          <a:custGeom>
            <a:avLst/>
            <a:gdLst>
              <a:gd name="connsiteX0" fmla="*/ 0 w 4972050"/>
              <a:gd name="connsiteY0" fmla="*/ 0 h 1445239"/>
              <a:gd name="connsiteX1" fmla="*/ 4972050 w 4972050"/>
              <a:gd name="connsiteY1" fmla="*/ 0 h 1445239"/>
              <a:gd name="connsiteX2" fmla="*/ 4972050 w 4972050"/>
              <a:gd name="connsiteY2" fmla="*/ 1445239 h 1445239"/>
              <a:gd name="connsiteX3" fmla="*/ 4846713 w 4972050"/>
              <a:gd name="connsiteY3" fmla="*/ 1445239 h 1445239"/>
              <a:gd name="connsiteX4" fmla="*/ 4846713 w 4972050"/>
              <a:gd name="connsiteY4" fmla="*/ 125337 h 1445239"/>
              <a:gd name="connsiteX5" fmla="*/ 125337 w 4972050"/>
              <a:gd name="connsiteY5" fmla="*/ 125337 h 1445239"/>
              <a:gd name="connsiteX6" fmla="*/ 125337 w 4972050"/>
              <a:gd name="connsiteY6" fmla="*/ 1445239 h 1445239"/>
              <a:gd name="connsiteX7" fmla="*/ 0 w 4972050"/>
              <a:gd name="connsiteY7" fmla="*/ 1445239 h 144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72050" h="1445239">
                <a:moveTo>
                  <a:pt x="0" y="0"/>
                </a:moveTo>
                <a:lnTo>
                  <a:pt x="4972050" y="0"/>
                </a:lnTo>
                <a:lnTo>
                  <a:pt x="4972050" y="1445239"/>
                </a:lnTo>
                <a:lnTo>
                  <a:pt x="4846713" y="1445239"/>
                </a:lnTo>
                <a:lnTo>
                  <a:pt x="4846713" y="125337"/>
                </a:lnTo>
                <a:lnTo>
                  <a:pt x="125337" y="125337"/>
                </a:lnTo>
                <a:lnTo>
                  <a:pt x="125337" y="1445239"/>
                </a:lnTo>
                <a:lnTo>
                  <a:pt x="0" y="14452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F4E780-8920-4322-9A87-9DD344690DAE}"/>
              </a:ext>
            </a:extLst>
          </p:cNvPr>
          <p:cNvSpPr/>
          <p:nvPr/>
        </p:nvSpPr>
        <p:spPr>
          <a:xfrm rot="2735247">
            <a:off x="1354415" y="305526"/>
            <a:ext cx="104775" cy="1445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D198E3-9A3A-4082-B0E1-E020A95744D1}"/>
              </a:ext>
            </a:extLst>
          </p:cNvPr>
          <p:cNvSpPr/>
          <p:nvPr/>
        </p:nvSpPr>
        <p:spPr>
          <a:xfrm rot="2735247">
            <a:off x="2082685" y="-138606"/>
            <a:ext cx="104775" cy="144523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Rectangle 28"/>
          <p:cNvSpPr/>
          <p:nvPr/>
        </p:nvSpPr>
        <p:spPr>
          <a:xfrm>
            <a:off x="1673664" y="1871011"/>
            <a:ext cx="904142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 err="1" smtClean="0">
                <a:solidFill>
                  <a:schemeClr val="bg1"/>
                </a:solidFill>
              </a:rPr>
              <a:t>Introducere</a:t>
            </a:r>
            <a:r>
              <a:rPr lang="en-US" b="1" dirty="0" smtClean="0">
                <a:solidFill>
                  <a:schemeClr val="bg1"/>
                </a:solidFill>
              </a:rPr>
              <a:t>...........................................................................................................3</a:t>
            </a:r>
            <a:endParaRPr lang="en-US" b="1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chemeClr val="bg1"/>
                </a:solidFill>
              </a:rPr>
              <a:t>State-of-the-art…………………………………………………………………………4</a:t>
            </a:r>
            <a:endParaRPr lang="en-US" b="1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 err="1" smtClean="0">
                <a:solidFill>
                  <a:schemeClr val="bg1"/>
                </a:solidFill>
              </a:rPr>
              <a:t>Tehnologii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folosite</a:t>
            </a:r>
            <a:r>
              <a:rPr lang="en-US" b="1" dirty="0" smtClean="0">
                <a:solidFill>
                  <a:schemeClr val="bg1"/>
                </a:solidFill>
              </a:rPr>
              <a:t>…………………………………………………………………….5</a:t>
            </a:r>
            <a:endParaRPr lang="en-US" b="1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 err="1" smtClean="0">
                <a:solidFill>
                  <a:schemeClr val="bg1"/>
                </a:solidFill>
              </a:rPr>
              <a:t>Functionalitati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proiectate</a:t>
            </a:r>
            <a:r>
              <a:rPr lang="en-US" b="1" dirty="0" smtClean="0">
                <a:solidFill>
                  <a:schemeClr val="bg1"/>
                </a:solidFill>
              </a:rPr>
              <a:t>....................................................................................7</a:t>
            </a:r>
            <a:endParaRPr lang="en-US" b="1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 err="1" smtClean="0">
                <a:solidFill>
                  <a:schemeClr val="bg1"/>
                </a:solidFill>
              </a:rPr>
              <a:t>Arhitectura</a:t>
            </a:r>
            <a:r>
              <a:rPr lang="en-US" b="1" dirty="0" smtClean="0">
                <a:solidFill>
                  <a:schemeClr val="bg1"/>
                </a:solidFill>
              </a:rPr>
              <a:t> Hardware…………………………………………………………………8</a:t>
            </a:r>
            <a:endParaRPr lang="en-US" b="1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 err="1" smtClean="0">
                <a:solidFill>
                  <a:schemeClr val="bg1"/>
                </a:solidFill>
              </a:rPr>
              <a:t>Arhitectura</a:t>
            </a:r>
            <a:r>
              <a:rPr lang="en-US" b="1" dirty="0" smtClean="0">
                <a:solidFill>
                  <a:schemeClr val="bg1"/>
                </a:solidFill>
              </a:rPr>
              <a:t> Software…………………………………………………………………..9</a:t>
            </a:r>
            <a:endParaRPr lang="en-US" b="1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 err="1" smtClean="0">
                <a:solidFill>
                  <a:schemeClr val="bg1"/>
                </a:solidFill>
              </a:rPr>
              <a:t>Arhitectura</a:t>
            </a:r>
            <a:r>
              <a:rPr lang="en-US" b="1" dirty="0" smtClean="0">
                <a:solidFill>
                  <a:schemeClr val="bg1"/>
                </a:solidFill>
              </a:rPr>
              <a:t> de </a:t>
            </a:r>
            <a:r>
              <a:rPr lang="en-US" b="1" dirty="0" err="1" smtClean="0">
                <a:solidFill>
                  <a:schemeClr val="bg1"/>
                </a:solidFill>
              </a:rPr>
              <a:t>comunicatii</a:t>
            </a:r>
            <a:r>
              <a:rPr lang="en-US" b="1" dirty="0" smtClean="0">
                <a:solidFill>
                  <a:schemeClr val="bg1"/>
                </a:solidFill>
              </a:rPr>
              <a:t>………………………………………………………….10</a:t>
            </a:r>
            <a:endParaRPr lang="en-US" b="1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 err="1" smtClean="0">
                <a:solidFill>
                  <a:schemeClr val="bg1"/>
                </a:solidFill>
              </a:rPr>
              <a:t>Arhitectura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Mixta</a:t>
            </a:r>
            <a:r>
              <a:rPr lang="en-US" b="1" dirty="0" smtClean="0">
                <a:solidFill>
                  <a:schemeClr val="bg1"/>
                </a:solidFill>
              </a:rPr>
              <a:t>………………………………………………………………………11</a:t>
            </a:r>
            <a:endParaRPr lang="en-US" b="1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 err="1" smtClean="0">
                <a:solidFill>
                  <a:schemeClr val="bg1"/>
                </a:solidFill>
              </a:rPr>
              <a:t>Scenarii</a:t>
            </a:r>
            <a:r>
              <a:rPr lang="en-US" b="1" dirty="0" smtClean="0">
                <a:solidFill>
                  <a:schemeClr val="bg1"/>
                </a:solidFill>
              </a:rPr>
              <a:t> de </a:t>
            </a:r>
            <a:r>
              <a:rPr lang="en-US" b="1" dirty="0" err="1" smtClean="0">
                <a:solidFill>
                  <a:schemeClr val="bg1"/>
                </a:solidFill>
              </a:rPr>
              <a:t>utilizar</a:t>
            </a:r>
            <a:r>
              <a:rPr lang="en-US" b="1" dirty="0" err="1">
                <a:solidFill>
                  <a:schemeClr val="bg1"/>
                </a:solidFill>
              </a:rPr>
              <a:t>e</a:t>
            </a:r>
            <a:r>
              <a:rPr lang="en-US" b="1" dirty="0" smtClean="0">
                <a:solidFill>
                  <a:schemeClr val="bg1"/>
                </a:solidFill>
              </a:rPr>
              <a:t>…………………………………………………………………..12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err="1">
                <a:solidFill>
                  <a:schemeClr val="bg1"/>
                </a:solidFill>
              </a:rPr>
              <a:t>Implementarea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proiectului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prin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metode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Agile……………………………………13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chemeClr val="bg1"/>
                </a:solidFill>
              </a:rPr>
              <a:t>Demo </a:t>
            </a:r>
            <a:r>
              <a:rPr lang="en-US" b="1" dirty="0" err="1" smtClean="0">
                <a:solidFill>
                  <a:schemeClr val="bg1"/>
                </a:solidFill>
              </a:rPr>
              <a:t>produs</a:t>
            </a:r>
            <a:r>
              <a:rPr lang="en-US" b="1" dirty="0" smtClean="0">
                <a:solidFill>
                  <a:schemeClr val="bg1"/>
                </a:solidFill>
              </a:rPr>
              <a:t>…………………………………………………………………………..14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err="1" smtClean="0">
                <a:solidFill>
                  <a:schemeClr val="bg1"/>
                </a:solidFill>
              </a:rPr>
              <a:t>Dezvoltari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ulterioare</a:t>
            </a:r>
            <a:r>
              <a:rPr lang="en-US" b="1" dirty="0" smtClean="0">
                <a:solidFill>
                  <a:schemeClr val="bg1"/>
                </a:solidFill>
              </a:rPr>
              <a:t>………………………………………………………………….15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err="1" smtClean="0">
                <a:solidFill>
                  <a:schemeClr val="bg1"/>
                </a:solidFill>
              </a:rPr>
              <a:t>Concluzii</a:t>
            </a:r>
            <a:r>
              <a:rPr lang="en-US" b="1" dirty="0" smtClean="0">
                <a:solidFill>
                  <a:schemeClr val="bg1"/>
                </a:solidFill>
              </a:rPr>
              <a:t>………………………………………………………………………………..16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err="1" smtClean="0">
                <a:solidFill>
                  <a:schemeClr val="bg1"/>
                </a:solidFill>
              </a:rPr>
              <a:t>Bibliografie</a:t>
            </a:r>
            <a:r>
              <a:rPr lang="en-US" b="1" dirty="0" smtClean="0">
                <a:solidFill>
                  <a:schemeClr val="bg1"/>
                </a:solidFill>
              </a:rPr>
              <a:t>……………………………………………………………………………..17</a:t>
            </a:r>
          </a:p>
          <a:p>
            <a:pPr marL="342900" indent="-342900">
              <a:buFont typeface="+mj-lt"/>
              <a:buAutoNum type="arabicPeriod"/>
            </a:pPr>
            <a:endParaRPr lang="en-US" b="1" dirty="0" smtClean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52854" y="339509"/>
            <a:ext cx="10779369" cy="61885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hevron 13">
            <a:extLst>
              <a:ext uri="{FF2B5EF4-FFF2-40B4-BE49-F238E27FC236}">
                <a16:creationId xmlns:a16="http://schemas.microsoft.com/office/drawing/2014/main" id="{58D62EB8-294B-4751-8F44-58613794FD84}"/>
              </a:ext>
            </a:extLst>
          </p:cNvPr>
          <p:cNvSpPr/>
          <p:nvPr/>
        </p:nvSpPr>
        <p:spPr>
          <a:xfrm>
            <a:off x="3842360" y="2048586"/>
            <a:ext cx="400199" cy="513159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EBA73B-8F90-4468-8551-860DABB44FF5}"/>
              </a:ext>
            </a:extLst>
          </p:cNvPr>
          <p:cNvSpPr txBox="1"/>
          <p:nvPr/>
        </p:nvSpPr>
        <p:spPr>
          <a:xfrm>
            <a:off x="4354734" y="2057960"/>
            <a:ext cx="68730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Nevoia de monitorizare </a:t>
            </a:r>
            <a:r>
              <a:rPr lang="it-IT" sz="2000" dirty="0" smtClean="0"/>
              <a:t>a parametrilor de mediu </a:t>
            </a:r>
            <a:r>
              <a:rPr lang="it-IT" sz="2000" dirty="0"/>
              <a:t>în zone greu accesibile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Chevron 21">
            <a:extLst>
              <a:ext uri="{FF2B5EF4-FFF2-40B4-BE49-F238E27FC236}">
                <a16:creationId xmlns:a16="http://schemas.microsoft.com/office/drawing/2014/main" id="{456AC493-1D5B-4988-B085-B96C5FB75637}"/>
              </a:ext>
            </a:extLst>
          </p:cNvPr>
          <p:cNvSpPr/>
          <p:nvPr/>
        </p:nvSpPr>
        <p:spPr>
          <a:xfrm>
            <a:off x="3842360" y="2876023"/>
            <a:ext cx="400199" cy="513159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C448E-C0F3-46BA-ABCE-95D4FC3E6CAC}"/>
              </a:ext>
            </a:extLst>
          </p:cNvPr>
          <p:cNvSpPr txBox="1"/>
          <p:nvPr/>
        </p:nvSpPr>
        <p:spPr>
          <a:xfrm>
            <a:off x="4417980" y="2932547"/>
            <a:ext cx="5860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Lipsa </a:t>
            </a:r>
            <a:r>
              <a:rPr lang="pt-BR" sz="2000" dirty="0"/>
              <a:t>datelor de mediu în timp real în teren dificil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Chevron 29">
            <a:extLst>
              <a:ext uri="{FF2B5EF4-FFF2-40B4-BE49-F238E27FC236}">
                <a16:creationId xmlns:a16="http://schemas.microsoft.com/office/drawing/2014/main" id="{7C8F2BA2-49EE-43A9-8960-6E3ACD14217B}"/>
              </a:ext>
            </a:extLst>
          </p:cNvPr>
          <p:cNvSpPr/>
          <p:nvPr/>
        </p:nvSpPr>
        <p:spPr>
          <a:xfrm>
            <a:off x="3842360" y="3820802"/>
            <a:ext cx="400199" cy="513159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EC2244-80A9-49D5-81A1-2AA80702C677}"/>
              </a:ext>
            </a:extLst>
          </p:cNvPr>
          <p:cNvSpPr txBox="1"/>
          <p:nvPr/>
        </p:nvSpPr>
        <p:spPr>
          <a:xfrm>
            <a:off x="4417980" y="3892715"/>
            <a:ext cx="5719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Nevoia de un sistem autonom, mobil și accesibil</a:t>
            </a:r>
            <a:endParaRPr lang="it-IT" sz="2000" dirty="0"/>
          </a:p>
        </p:txBody>
      </p:sp>
      <p:sp>
        <p:nvSpPr>
          <p:cNvPr id="34" name="TextBox 33"/>
          <p:cNvSpPr txBox="1"/>
          <p:nvPr/>
        </p:nvSpPr>
        <p:spPr>
          <a:xfrm>
            <a:off x="1508892" y="418102"/>
            <a:ext cx="2645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INTRODUCERE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5" name="Oval 21">
            <a:extLst>
              <a:ext uri="{FF2B5EF4-FFF2-40B4-BE49-F238E27FC236}">
                <a16:creationId xmlns:a16="http://schemas.microsoft.com/office/drawing/2014/main" id="{46174572-A78E-47D0-AFD4-FF645D157E8C}"/>
              </a:ext>
            </a:extLst>
          </p:cNvPr>
          <p:cNvSpPr/>
          <p:nvPr/>
        </p:nvSpPr>
        <p:spPr>
          <a:xfrm rot="16200000" flipH="1">
            <a:off x="1502066" y="1836173"/>
            <a:ext cx="1186982" cy="1611810"/>
          </a:xfrm>
          <a:custGeom>
            <a:avLst/>
            <a:gdLst/>
            <a:ahLst/>
            <a:cxnLst/>
            <a:rect l="l" t="t" r="r" b="b"/>
            <a:pathLst>
              <a:path w="1449013" h="1952424">
                <a:moveTo>
                  <a:pt x="0" y="1444024"/>
                </a:moveTo>
                <a:lnTo>
                  <a:pt x="0" y="967858"/>
                </a:lnTo>
                <a:cubicBezTo>
                  <a:pt x="41554" y="991928"/>
                  <a:pt x="89878" y="1005545"/>
                  <a:pt x="141381" y="1005545"/>
                </a:cubicBezTo>
                <a:cubicBezTo>
                  <a:pt x="299311" y="1005545"/>
                  <a:pt x="427338" y="877515"/>
                  <a:pt x="427338" y="719582"/>
                </a:cubicBezTo>
                <a:cubicBezTo>
                  <a:pt x="427338" y="561649"/>
                  <a:pt x="299311" y="433619"/>
                  <a:pt x="141381" y="433619"/>
                </a:cubicBezTo>
                <a:cubicBezTo>
                  <a:pt x="89878" y="433619"/>
                  <a:pt x="41554" y="447235"/>
                  <a:pt x="0" y="471304"/>
                </a:cubicBezTo>
                <a:lnTo>
                  <a:pt x="0" y="0"/>
                </a:lnTo>
                <a:lnTo>
                  <a:pt x="1449013" y="0"/>
                </a:lnTo>
                <a:lnTo>
                  <a:pt x="1449013" y="466693"/>
                </a:lnTo>
                <a:cubicBezTo>
                  <a:pt x="1410107" y="445218"/>
                  <a:pt x="1365278" y="433619"/>
                  <a:pt x="1317742" y="433619"/>
                </a:cubicBezTo>
                <a:cubicBezTo>
                  <a:pt x="1159811" y="433619"/>
                  <a:pt x="1031784" y="561649"/>
                  <a:pt x="1031784" y="719582"/>
                </a:cubicBezTo>
                <a:cubicBezTo>
                  <a:pt x="1031784" y="877515"/>
                  <a:pt x="1159811" y="1005545"/>
                  <a:pt x="1317742" y="1005545"/>
                </a:cubicBezTo>
                <a:cubicBezTo>
                  <a:pt x="1365278" y="1005545"/>
                  <a:pt x="1410107" y="993945"/>
                  <a:pt x="1449013" y="972471"/>
                </a:cubicBezTo>
                <a:lnTo>
                  <a:pt x="1449013" y="1444024"/>
                </a:lnTo>
                <a:lnTo>
                  <a:pt x="857954" y="1444024"/>
                </a:lnTo>
                <a:lnTo>
                  <a:pt x="857954" y="1542797"/>
                </a:lnTo>
                <a:cubicBezTo>
                  <a:pt x="916718" y="1581228"/>
                  <a:pt x="953273" y="1648172"/>
                  <a:pt x="953273" y="1723653"/>
                </a:cubicBezTo>
                <a:cubicBezTo>
                  <a:pt x="953273" y="1850000"/>
                  <a:pt x="850851" y="1952424"/>
                  <a:pt x="724507" y="1952424"/>
                </a:cubicBezTo>
                <a:cubicBezTo>
                  <a:pt x="598162" y="1952424"/>
                  <a:pt x="495741" y="1850000"/>
                  <a:pt x="495741" y="1723653"/>
                </a:cubicBezTo>
                <a:cubicBezTo>
                  <a:pt x="495741" y="1648172"/>
                  <a:pt x="532295" y="1581228"/>
                  <a:pt x="591060" y="1542797"/>
                </a:cubicBezTo>
                <a:lnTo>
                  <a:pt x="591060" y="1444024"/>
                </a:lnTo>
                <a:close/>
              </a:path>
            </a:pathLst>
          </a:custGeom>
          <a:solidFill>
            <a:schemeClr val="accent1"/>
          </a:solidFill>
          <a:ln w="6350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15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428018" y="2458070"/>
            <a:ext cx="1058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DE CE?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24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9777046" y="1739484"/>
            <a:ext cx="1767254" cy="1197511"/>
          </a:xfrm>
          <a:prstGeom prst="rect">
            <a:avLst/>
          </a:prstGeom>
          <a:solidFill>
            <a:schemeClr val="bg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4BD02AE4-7319-443C-9225-9FEBD4235DB8}"/>
              </a:ext>
            </a:extLst>
          </p:cNvPr>
          <p:cNvSpPr/>
          <p:nvPr/>
        </p:nvSpPr>
        <p:spPr>
          <a:xfrm>
            <a:off x="4478217" y="1655345"/>
            <a:ext cx="5029530" cy="1197511"/>
          </a:xfrm>
          <a:custGeom>
            <a:avLst/>
            <a:gdLst>
              <a:gd name="connsiteX0" fmla="*/ 0 w 5029530"/>
              <a:gd name="connsiteY0" fmla="*/ 0 h 1188719"/>
              <a:gd name="connsiteX1" fmla="*/ 5029530 w 5029530"/>
              <a:gd name="connsiteY1" fmla="*/ 0 h 1188719"/>
              <a:gd name="connsiteX2" fmla="*/ 5029530 w 5029530"/>
              <a:gd name="connsiteY2" fmla="*/ 1188719 h 1188719"/>
              <a:gd name="connsiteX3" fmla="*/ 0 w 5029530"/>
              <a:gd name="connsiteY3" fmla="*/ 1188719 h 1188719"/>
              <a:gd name="connsiteX4" fmla="*/ 0 w 5029530"/>
              <a:gd name="connsiteY4" fmla="*/ 0 h 1188719"/>
              <a:gd name="connsiteX0" fmla="*/ 0 w 5029530"/>
              <a:gd name="connsiteY0" fmla="*/ 0 h 1197511"/>
              <a:gd name="connsiteX1" fmla="*/ 5029530 w 5029530"/>
              <a:gd name="connsiteY1" fmla="*/ 0 h 1197511"/>
              <a:gd name="connsiteX2" fmla="*/ 5029530 w 5029530"/>
              <a:gd name="connsiteY2" fmla="*/ 1188719 h 1197511"/>
              <a:gd name="connsiteX3" fmla="*/ 131885 w 5029530"/>
              <a:gd name="connsiteY3" fmla="*/ 1197511 h 1197511"/>
              <a:gd name="connsiteX4" fmla="*/ 0 w 5029530"/>
              <a:gd name="connsiteY4" fmla="*/ 0 h 1197511"/>
              <a:gd name="connsiteX0" fmla="*/ 0 w 5029530"/>
              <a:gd name="connsiteY0" fmla="*/ 0 h 1188719"/>
              <a:gd name="connsiteX1" fmla="*/ 5029530 w 5029530"/>
              <a:gd name="connsiteY1" fmla="*/ 0 h 1188719"/>
              <a:gd name="connsiteX2" fmla="*/ 5029530 w 5029530"/>
              <a:gd name="connsiteY2" fmla="*/ 1188719 h 1188719"/>
              <a:gd name="connsiteX3" fmla="*/ 123093 w 5029530"/>
              <a:gd name="connsiteY3" fmla="*/ 1179926 h 1188719"/>
              <a:gd name="connsiteX4" fmla="*/ 0 w 5029530"/>
              <a:gd name="connsiteY4" fmla="*/ 0 h 1188719"/>
              <a:gd name="connsiteX0" fmla="*/ 0 w 5029530"/>
              <a:gd name="connsiteY0" fmla="*/ 0 h 1197511"/>
              <a:gd name="connsiteX1" fmla="*/ 5029530 w 5029530"/>
              <a:gd name="connsiteY1" fmla="*/ 0 h 1197511"/>
              <a:gd name="connsiteX2" fmla="*/ 5029530 w 5029530"/>
              <a:gd name="connsiteY2" fmla="*/ 1188719 h 1197511"/>
              <a:gd name="connsiteX3" fmla="*/ 131885 w 5029530"/>
              <a:gd name="connsiteY3" fmla="*/ 1197511 h 1197511"/>
              <a:gd name="connsiteX4" fmla="*/ 0 w 5029530"/>
              <a:gd name="connsiteY4" fmla="*/ 0 h 1197511"/>
              <a:gd name="connsiteX0" fmla="*/ 0 w 5029530"/>
              <a:gd name="connsiteY0" fmla="*/ 0 h 1197511"/>
              <a:gd name="connsiteX1" fmla="*/ 5029530 w 5029530"/>
              <a:gd name="connsiteY1" fmla="*/ 0 h 1197511"/>
              <a:gd name="connsiteX2" fmla="*/ 5029530 w 5029530"/>
              <a:gd name="connsiteY2" fmla="*/ 1188719 h 1197511"/>
              <a:gd name="connsiteX3" fmla="*/ 131885 w 5029530"/>
              <a:gd name="connsiteY3" fmla="*/ 1197511 h 1197511"/>
              <a:gd name="connsiteX4" fmla="*/ 0 w 5029530"/>
              <a:gd name="connsiteY4" fmla="*/ 0 h 119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9530" h="1197511">
                <a:moveTo>
                  <a:pt x="0" y="0"/>
                </a:moveTo>
                <a:lnTo>
                  <a:pt x="5029530" y="0"/>
                </a:lnTo>
                <a:lnTo>
                  <a:pt x="5029530" y="1188719"/>
                </a:lnTo>
                <a:lnTo>
                  <a:pt x="131885" y="11975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52854" y="339509"/>
            <a:ext cx="10779369" cy="61885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196616" y="418102"/>
            <a:ext cx="2645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State-of-the-art</a:t>
            </a:r>
          </a:p>
        </p:txBody>
      </p:sp>
      <p:sp>
        <p:nvSpPr>
          <p:cNvPr id="15" name="Rectangle 16">
            <a:extLst>
              <a:ext uri="{FF2B5EF4-FFF2-40B4-BE49-F238E27FC236}">
                <a16:creationId xmlns:a16="http://schemas.microsoft.com/office/drawing/2014/main" id="{8F4B88F6-461E-4A5A-A66F-C29ED1C64BDD}"/>
              </a:ext>
            </a:extLst>
          </p:cNvPr>
          <p:cNvSpPr/>
          <p:nvPr/>
        </p:nvSpPr>
        <p:spPr>
          <a:xfrm>
            <a:off x="4493702" y="4460794"/>
            <a:ext cx="5029530" cy="1197513"/>
          </a:xfrm>
          <a:custGeom>
            <a:avLst/>
            <a:gdLst>
              <a:gd name="connsiteX0" fmla="*/ 0 w 5029530"/>
              <a:gd name="connsiteY0" fmla="*/ 0 h 1188720"/>
              <a:gd name="connsiteX1" fmla="*/ 5029530 w 5029530"/>
              <a:gd name="connsiteY1" fmla="*/ 0 h 1188720"/>
              <a:gd name="connsiteX2" fmla="*/ 5029530 w 5029530"/>
              <a:gd name="connsiteY2" fmla="*/ 1188720 h 1188720"/>
              <a:gd name="connsiteX3" fmla="*/ 0 w 5029530"/>
              <a:gd name="connsiteY3" fmla="*/ 1188720 h 1188720"/>
              <a:gd name="connsiteX4" fmla="*/ 0 w 5029530"/>
              <a:gd name="connsiteY4" fmla="*/ 0 h 1188720"/>
              <a:gd name="connsiteX0" fmla="*/ 131884 w 5029530"/>
              <a:gd name="connsiteY0" fmla="*/ 0 h 1197513"/>
              <a:gd name="connsiteX1" fmla="*/ 5029530 w 5029530"/>
              <a:gd name="connsiteY1" fmla="*/ 8793 h 1197513"/>
              <a:gd name="connsiteX2" fmla="*/ 5029530 w 5029530"/>
              <a:gd name="connsiteY2" fmla="*/ 1197513 h 1197513"/>
              <a:gd name="connsiteX3" fmla="*/ 0 w 5029530"/>
              <a:gd name="connsiteY3" fmla="*/ 1197513 h 1197513"/>
              <a:gd name="connsiteX4" fmla="*/ 131884 w 5029530"/>
              <a:gd name="connsiteY4" fmla="*/ 0 h 119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9530" h="1197513">
                <a:moveTo>
                  <a:pt x="131884" y="0"/>
                </a:moveTo>
                <a:lnTo>
                  <a:pt x="5029530" y="8793"/>
                </a:lnTo>
                <a:lnTo>
                  <a:pt x="5029530" y="1197513"/>
                </a:lnTo>
                <a:lnTo>
                  <a:pt x="0" y="1197513"/>
                </a:lnTo>
                <a:lnTo>
                  <a:pt x="131884" y="0"/>
                </a:lnTo>
                <a:close/>
              </a:path>
            </a:pathLst>
          </a:cu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EDC58E9E-22A3-423B-9944-F62555289925}"/>
              </a:ext>
            </a:extLst>
          </p:cNvPr>
          <p:cNvSpPr/>
          <p:nvPr/>
        </p:nvSpPr>
        <p:spPr>
          <a:xfrm rot="13500000">
            <a:off x="3990541" y="2472964"/>
            <a:ext cx="116839" cy="109728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4E2E33D9-B624-4EA1-8FDC-48E14024860A}"/>
              </a:ext>
            </a:extLst>
          </p:cNvPr>
          <p:cNvSpPr/>
          <p:nvPr/>
        </p:nvSpPr>
        <p:spPr>
          <a:xfrm rot="16200000">
            <a:off x="4134982" y="2992855"/>
            <a:ext cx="116839" cy="1371600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7DD75C70-454E-4690-B03A-49B093BEA9F0}"/>
              </a:ext>
            </a:extLst>
          </p:cNvPr>
          <p:cNvSpPr/>
          <p:nvPr/>
        </p:nvSpPr>
        <p:spPr>
          <a:xfrm rot="18600000">
            <a:off x="3977448" y="3839223"/>
            <a:ext cx="116839" cy="109728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275DF3D-15E4-4FAE-93C5-2CBF86D28BBF}"/>
              </a:ext>
            </a:extLst>
          </p:cNvPr>
          <p:cNvSpPr/>
          <p:nvPr/>
        </p:nvSpPr>
        <p:spPr>
          <a:xfrm>
            <a:off x="5424853" y="2941117"/>
            <a:ext cx="4082893" cy="1463040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517A8C0-804E-4625-BBCD-FE866683EB10}"/>
              </a:ext>
            </a:extLst>
          </p:cNvPr>
          <p:cNvGrpSpPr/>
          <p:nvPr/>
        </p:nvGrpSpPr>
        <p:grpSpPr>
          <a:xfrm>
            <a:off x="2122885" y="2936995"/>
            <a:ext cx="1440000" cy="1454400"/>
            <a:chOff x="3860031" y="4628834"/>
            <a:chExt cx="1440000" cy="145440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1BB7110-E32A-499E-863E-ACE6C84E6ADD}"/>
                </a:ext>
              </a:extLst>
            </p:cNvPr>
            <p:cNvSpPr/>
            <p:nvPr/>
          </p:nvSpPr>
          <p:spPr>
            <a:xfrm>
              <a:off x="3860031" y="4628834"/>
              <a:ext cx="1440000" cy="1454400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9F80985-1C85-447A-A571-3C3F83950163}"/>
                </a:ext>
              </a:extLst>
            </p:cNvPr>
            <p:cNvSpPr/>
            <p:nvPr/>
          </p:nvSpPr>
          <p:spPr>
            <a:xfrm>
              <a:off x="3932031" y="4700834"/>
              <a:ext cx="1296000" cy="1296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6D12B85-729A-4F01-98AB-D1EE091ECDF7}"/>
              </a:ext>
            </a:extLst>
          </p:cNvPr>
          <p:cNvSpPr txBox="1"/>
          <p:nvPr/>
        </p:nvSpPr>
        <p:spPr>
          <a:xfrm>
            <a:off x="2244374" y="3294865"/>
            <a:ext cx="1256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 smtClean="0">
                <a:solidFill>
                  <a:schemeClr val="bg1"/>
                </a:solidFill>
                <a:cs typeface="Arial" pitchFamily="34" charset="0"/>
              </a:rPr>
              <a:t>Sisteme</a:t>
            </a:r>
            <a:r>
              <a:rPr lang="en-US" altLang="ko-KR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b="1" dirty="0" err="1" smtClean="0">
                <a:solidFill>
                  <a:schemeClr val="bg1"/>
                </a:solidFill>
                <a:cs typeface="Arial" pitchFamily="34" charset="0"/>
              </a:rPr>
              <a:t>existente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Oval 7">
            <a:extLst>
              <a:ext uri="{FF2B5EF4-FFF2-40B4-BE49-F238E27FC236}">
                <a16:creationId xmlns:a16="http://schemas.microsoft.com/office/drawing/2014/main" id="{EA208E83-0F48-4AC1-A51B-B5052A5809AF}"/>
              </a:ext>
            </a:extLst>
          </p:cNvPr>
          <p:cNvSpPr/>
          <p:nvPr/>
        </p:nvSpPr>
        <p:spPr>
          <a:xfrm>
            <a:off x="4508918" y="2231071"/>
            <a:ext cx="361277" cy="36127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Donut 24">
            <a:extLst>
              <a:ext uri="{FF2B5EF4-FFF2-40B4-BE49-F238E27FC236}">
                <a16:creationId xmlns:a16="http://schemas.microsoft.com/office/drawing/2014/main" id="{D42A720A-839F-4621-BAFE-5BDB62E9F8F3}"/>
              </a:ext>
            </a:extLst>
          </p:cNvPr>
          <p:cNvSpPr/>
          <p:nvPr/>
        </p:nvSpPr>
        <p:spPr>
          <a:xfrm>
            <a:off x="4979541" y="3466007"/>
            <a:ext cx="395217" cy="3984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54278" y="1763938"/>
            <a:ext cx="3877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Drone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mobilitate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bună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dar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autonomie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redusă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si</a:t>
            </a:r>
            <a:r>
              <a:rPr lang="en-US" dirty="0" smtClean="0">
                <a:solidFill>
                  <a:schemeClr val="bg1"/>
                </a:solidFill>
              </a:rPr>
              <a:t> cost </a:t>
            </a:r>
            <a:r>
              <a:rPr lang="en-US" dirty="0" err="1">
                <a:solidFill>
                  <a:schemeClr val="bg1"/>
                </a:solidFill>
              </a:rPr>
              <a:t>ridicat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53454" y="3129855"/>
            <a:ext cx="3393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Rovere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industrial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robuste, dar costuri foarte mari (zeci de mii €), greu de personalizat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25677" y="4551759"/>
            <a:ext cx="4334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Stații</a:t>
            </a:r>
            <a:r>
              <a:rPr lang="en-US" b="1" dirty="0">
                <a:solidFill>
                  <a:schemeClr val="bg1"/>
                </a:solidFill>
              </a:rPr>
              <a:t> fixe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oferă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date precise, </a:t>
            </a:r>
            <a:r>
              <a:rPr lang="en-US" dirty="0" err="1">
                <a:solidFill>
                  <a:schemeClr val="bg1"/>
                </a:solidFill>
              </a:rPr>
              <a:t>dar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acoperă</a:t>
            </a:r>
            <a:r>
              <a:rPr lang="en-US" dirty="0">
                <a:solidFill>
                  <a:schemeClr val="bg1"/>
                </a:solidFill>
              </a:rPr>
              <a:t> zone </a:t>
            </a:r>
            <a:r>
              <a:rPr lang="en-US" dirty="0" err="1">
                <a:solidFill>
                  <a:schemeClr val="bg1"/>
                </a:solidFill>
              </a:rPr>
              <a:t>limitate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și</a:t>
            </a:r>
            <a:r>
              <a:rPr lang="en-US" dirty="0">
                <a:solidFill>
                  <a:schemeClr val="bg1"/>
                </a:solidFill>
              </a:rPr>
              <a:t> nu </a:t>
            </a:r>
            <a:r>
              <a:rPr lang="en-US" dirty="0" err="1">
                <a:solidFill>
                  <a:schemeClr val="bg1"/>
                </a:solidFill>
              </a:rPr>
              <a:t>sunt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portabile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9777046" y="3152149"/>
            <a:ext cx="1767254" cy="1424583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9777046" y="4773963"/>
            <a:ext cx="1767254" cy="119751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Drona Dji Phantom 4 Pro V2.0 CP.PT.00000242.03, 4k, autonomie 30 min,  viteza max 20 m/s, distanta zbor 10 km, 5870 mAh, detectie obstaco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8034" y="1763938"/>
            <a:ext cx="1625277" cy="108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me | Boston Dynamic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591" y="3200620"/>
            <a:ext cx="1680780" cy="132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atie meteo automata WeatherMaster 2000 - Sincro System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591" y="4813538"/>
            <a:ext cx="1680780" cy="109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91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3735231" y="2310178"/>
            <a:ext cx="1100538" cy="17901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D7DA95F-039D-486A-B977-9B7F3E9EFFF5}"/>
              </a:ext>
            </a:extLst>
          </p:cNvPr>
          <p:cNvSpPr txBox="1">
            <a:spLocks/>
          </p:cNvSpPr>
          <p:nvPr/>
        </p:nvSpPr>
        <p:spPr>
          <a:xfrm>
            <a:off x="1128614" y="4711669"/>
            <a:ext cx="1980518" cy="324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Arduino Mega 2560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5558E4B-A6C4-4C1E-8F16-C165BF9EAC3B}"/>
              </a:ext>
            </a:extLst>
          </p:cNvPr>
          <p:cNvSpPr txBox="1">
            <a:spLocks/>
          </p:cNvSpPr>
          <p:nvPr/>
        </p:nvSpPr>
        <p:spPr>
          <a:xfrm>
            <a:off x="3780310" y="4711669"/>
            <a:ext cx="1980518" cy="324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Senzori</a:t>
            </a:r>
            <a:r>
              <a:rPr lang="en-US" dirty="0" smtClean="0"/>
              <a:t> de </a:t>
            </a:r>
            <a:r>
              <a:rPr lang="en-US" dirty="0" err="1" smtClean="0"/>
              <a:t>mediu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09DE9D8-7A3F-4631-B5AB-16725BDDC890}"/>
              </a:ext>
            </a:extLst>
          </p:cNvPr>
          <p:cNvSpPr txBox="1">
            <a:spLocks/>
          </p:cNvSpPr>
          <p:nvPr/>
        </p:nvSpPr>
        <p:spPr>
          <a:xfrm>
            <a:off x="6420791" y="4711669"/>
            <a:ext cx="1980518" cy="324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Modul</a:t>
            </a:r>
            <a:r>
              <a:rPr lang="en-US" dirty="0"/>
              <a:t> </a:t>
            </a:r>
            <a:r>
              <a:rPr lang="en-US" dirty="0" smtClean="0"/>
              <a:t>Bluetooth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33C98AC-34D7-444D-A3E8-428D89799F03}"/>
              </a:ext>
            </a:extLst>
          </p:cNvPr>
          <p:cNvSpPr txBox="1">
            <a:spLocks/>
          </p:cNvSpPr>
          <p:nvPr/>
        </p:nvSpPr>
        <p:spPr>
          <a:xfrm>
            <a:off x="9070797" y="4711669"/>
            <a:ext cx="1980518" cy="324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Senzor</a:t>
            </a:r>
            <a:r>
              <a:rPr lang="en-US" altLang="ko-KR" dirty="0" smtClean="0">
                <a:solidFill>
                  <a:schemeClr val="tx1"/>
                </a:solidFill>
              </a:rPr>
              <a:t> ultrasonic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Title 22">
            <a:extLst>
              <a:ext uri="{FF2B5EF4-FFF2-40B4-BE49-F238E27FC236}">
                <a16:creationId xmlns:a16="http://schemas.microsoft.com/office/drawing/2014/main" id="{E8F27343-5F77-4D88-A16E-8E8978C847B0}"/>
              </a:ext>
            </a:extLst>
          </p:cNvPr>
          <p:cNvSpPr txBox="1">
            <a:spLocks/>
          </p:cNvSpPr>
          <p:nvPr/>
        </p:nvSpPr>
        <p:spPr>
          <a:xfrm>
            <a:off x="0" y="660359"/>
            <a:ext cx="12192000" cy="745958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 err="1" smtClean="0"/>
              <a:t>Tehnologii</a:t>
            </a:r>
            <a:r>
              <a:rPr lang="en-US" altLang="ko-KR" sz="5400" dirty="0" smtClean="0"/>
              <a:t> </a:t>
            </a:r>
            <a:r>
              <a:rPr lang="en-US" altLang="ko-KR" sz="5400" dirty="0" err="1" smtClean="0"/>
              <a:t>folosite</a:t>
            </a:r>
            <a:endParaRPr lang="ko-KR" altLang="en-US" sz="5400" dirty="0"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3" r="4973"/>
          <a:stretch>
            <a:fillRect/>
          </a:stretch>
        </p:blipFill>
        <p:spPr/>
      </p:pic>
      <p:pic>
        <p:nvPicPr>
          <p:cNvPr id="46" name="Picture Placeholder 45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3" r="4973"/>
          <a:stretch>
            <a:fillRect/>
          </a:stretch>
        </p:blipFill>
        <p:spPr/>
      </p:pic>
      <p:pic>
        <p:nvPicPr>
          <p:cNvPr id="47" name="Picture Placeholder 46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3" r="4973"/>
          <a:stretch>
            <a:fillRect/>
          </a:stretch>
        </p:blipFill>
        <p:spPr/>
      </p:pic>
      <p:sp>
        <p:nvSpPr>
          <p:cNvPr id="39" name="Rectangle 38"/>
          <p:cNvSpPr/>
          <p:nvPr/>
        </p:nvSpPr>
        <p:spPr>
          <a:xfrm>
            <a:off x="4739054" y="2310178"/>
            <a:ext cx="1080721" cy="1156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735231" y="3467100"/>
            <a:ext cx="1003823" cy="1156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739054" y="3467100"/>
            <a:ext cx="1080721" cy="1156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Placeholder 44"/>
          <p:cNvPicPr>
            <a:picLocks noGrp="1" noChangeAspect="1"/>
          </p:cNvPicPr>
          <p:nvPr>
            <p:ph type="pic" sz="quarter" idx="1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230" y="2310178"/>
            <a:ext cx="2155615" cy="2313844"/>
          </a:xfrm>
        </p:spPr>
      </p:pic>
      <p:sp>
        <p:nvSpPr>
          <p:cNvPr id="48" name="Rectangle 47"/>
          <p:cNvSpPr/>
          <p:nvPr/>
        </p:nvSpPr>
        <p:spPr>
          <a:xfrm>
            <a:off x="3420208" y="5556738"/>
            <a:ext cx="4545623" cy="73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4613309" y="5695182"/>
            <a:ext cx="3772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HARDWARE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08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D7DA95F-039D-486A-B977-9B7F3E9EFFF5}"/>
              </a:ext>
            </a:extLst>
          </p:cNvPr>
          <p:cNvSpPr txBox="1">
            <a:spLocks/>
          </p:cNvSpPr>
          <p:nvPr/>
        </p:nvSpPr>
        <p:spPr>
          <a:xfrm>
            <a:off x="2738038" y="4493567"/>
            <a:ext cx="1980518" cy="324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Arduino IDE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5558E4B-A6C4-4C1E-8F16-C165BF9EAC3B}"/>
              </a:ext>
            </a:extLst>
          </p:cNvPr>
          <p:cNvSpPr txBox="1">
            <a:spLocks/>
          </p:cNvSpPr>
          <p:nvPr/>
        </p:nvSpPr>
        <p:spPr>
          <a:xfrm>
            <a:off x="7498598" y="4617550"/>
            <a:ext cx="1980518" cy="324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MIT App Inventor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Title 22">
            <a:extLst>
              <a:ext uri="{FF2B5EF4-FFF2-40B4-BE49-F238E27FC236}">
                <a16:creationId xmlns:a16="http://schemas.microsoft.com/office/drawing/2014/main" id="{E8F27343-5F77-4D88-A16E-8E8978C847B0}"/>
              </a:ext>
            </a:extLst>
          </p:cNvPr>
          <p:cNvSpPr txBox="1">
            <a:spLocks/>
          </p:cNvSpPr>
          <p:nvPr/>
        </p:nvSpPr>
        <p:spPr>
          <a:xfrm>
            <a:off x="0" y="660359"/>
            <a:ext cx="12192000" cy="745958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 err="1" smtClean="0"/>
              <a:t>Tehnologii</a:t>
            </a:r>
            <a:r>
              <a:rPr lang="en-US" altLang="ko-KR" sz="5400" dirty="0" smtClean="0"/>
              <a:t> </a:t>
            </a:r>
            <a:r>
              <a:rPr lang="en-US" altLang="ko-KR" sz="5400" dirty="0" err="1" smtClean="0"/>
              <a:t>folosite</a:t>
            </a:r>
            <a:endParaRPr lang="ko-KR" altLang="en-US" sz="5400" dirty="0"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25" y="2317853"/>
            <a:ext cx="2084544" cy="2084544"/>
          </a:xfrm>
        </p:spPr>
      </p:pic>
      <p:pic>
        <p:nvPicPr>
          <p:cNvPr id="45" name="Picture Placeholder 44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501" y="2600181"/>
            <a:ext cx="2155615" cy="1509632"/>
          </a:xfrm>
        </p:spPr>
      </p:pic>
      <p:sp>
        <p:nvSpPr>
          <p:cNvPr id="48" name="Rectangle 47"/>
          <p:cNvSpPr/>
          <p:nvPr/>
        </p:nvSpPr>
        <p:spPr>
          <a:xfrm>
            <a:off x="3780310" y="5556737"/>
            <a:ext cx="4545623" cy="73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5011234" y="5695181"/>
            <a:ext cx="3772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SOFTWARE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95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D14F6CF4-7930-47F7-B27D-242EB49491D1}"/>
              </a:ext>
            </a:extLst>
          </p:cNvPr>
          <p:cNvGrpSpPr/>
          <p:nvPr/>
        </p:nvGrpSpPr>
        <p:grpSpPr>
          <a:xfrm>
            <a:off x="5796100" y="1601733"/>
            <a:ext cx="1798978" cy="4812197"/>
            <a:chOff x="5306673" y="914400"/>
            <a:chExt cx="1798978" cy="4812197"/>
          </a:xfrm>
        </p:grpSpPr>
        <p:sp>
          <p:nvSpPr>
            <p:cNvPr id="4" name="Oval 21">
              <a:extLst>
                <a:ext uri="{FF2B5EF4-FFF2-40B4-BE49-F238E27FC236}">
                  <a16:creationId xmlns:a16="http://schemas.microsoft.com/office/drawing/2014/main" id="{E84D7F80-12B4-43EA-A142-9AA28DF4324F}"/>
                </a:ext>
              </a:extLst>
            </p:cNvPr>
            <p:cNvSpPr/>
            <p:nvPr/>
          </p:nvSpPr>
          <p:spPr>
            <a:xfrm>
              <a:off x="5674687" y="1692745"/>
              <a:ext cx="1059192" cy="1755774"/>
            </a:xfrm>
            <a:custGeom>
              <a:avLst/>
              <a:gdLst/>
              <a:ahLst/>
              <a:cxnLst/>
              <a:rect l="l" t="t" r="r" b="b"/>
              <a:pathLst>
                <a:path w="1368152" h="2298537">
                  <a:moveTo>
                    <a:pt x="684076" y="0"/>
                  </a:moveTo>
                  <a:cubicBezTo>
                    <a:pt x="803370" y="0"/>
                    <a:pt x="900076" y="96706"/>
                    <a:pt x="900076" y="216000"/>
                  </a:cubicBezTo>
                  <a:cubicBezTo>
                    <a:pt x="900076" y="287268"/>
                    <a:pt x="865561" y="350475"/>
                    <a:pt x="810076" y="386760"/>
                  </a:cubicBezTo>
                  <a:lnTo>
                    <a:pt x="810076" y="450517"/>
                  </a:lnTo>
                  <a:lnTo>
                    <a:pt x="1368152" y="450517"/>
                  </a:lnTo>
                  <a:lnTo>
                    <a:pt x="1368152" y="895744"/>
                  </a:lnTo>
                  <a:cubicBezTo>
                    <a:pt x="1331417" y="875468"/>
                    <a:pt x="1289090" y="864516"/>
                    <a:pt x="1244206" y="864516"/>
                  </a:cubicBezTo>
                  <a:cubicBezTo>
                    <a:pt x="1095089" y="864516"/>
                    <a:pt x="974206" y="985399"/>
                    <a:pt x="974206" y="1134516"/>
                  </a:cubicBezTo>
                  <a:cubicBezTo>
                    <a:pt x="974206" y="1283633"/>
                    <a:pt x="1095089" y="1404516"/>
                    <a:pt x="1244206" y="1404516"/>
                  </a:cubicBezTo>
                  <a:cubicBezTo>
                    <a:pt x="1289090" y="1404516"/>
                    <a:pt x="1331417" y="1393563"/>
                    <a:pt x="1368152" y="1373288"/>
                  </a:cubicBezTo>
                  <a:lnTo>
                    <a:pt x="1368152" y="1818517"/>
                  </a:lnTo>
                  <a:lnTo>
                    <a:pt x="810076" y="1818517"/>
                  </a:lnTo>
                  <a:lnTo>
                    <a:pt x="810076" y="1911777"/>
                  </a:lnTo>
                  <a:cubicBezTo>
                    <a:pt x="865561" y="1948062"/>
                    <a:pt x="900076" y="2011269"/>
                    <a:pt x="900076" y="2082537"/>
                  </a:cubicBezTo>
                  <a:cubicBezTo>
                    <a:pt x="900076" y="2201831"/>
                    <a:pt x="803370" y="2298537"/>
                    <a:pt x="684076" y="2298537"/>
                  </a:cubicBezTo>
                  <a:cubicBezTo>
                    <a:pt x="564782" y="2298537"/>
                    <a:pt x="468076" y="2201831"/>
                    <a:pt x="468076" y="2082537"/>
                  </a:cubicBezTo>
                  <a:cubicBezTo>
                    <a:pt x="468076" y="2011269"/>
                    <a:pt x="502591" y="1948062"/>
                    <a:pt x="558076" y="1911777"/>
                  </a:cubicBezTo>
                  <a:lnTo>
                    <a:pt x="558076" y="1818517"/>
                  </a:lnTo>
                  <a:lnTo>
                    <a:pt x="0" y="1818517"/>
                  </a:lnTo>
                  <a:lnTo>
                    <a:pt x="0" y="1368933"/>
                  </a:lnTo>
                  <a:cubicBezTo>
                    <a:pt x="39235" y="1391659"/>
                    <a:pt x="84862" y="1404516"/>
                    <a:pt x="133491" y="1404516"/>
                  </a:cubicBezTo>
                  <a:cubicBezTo>
                    <a:pt x="282608" y="1404516"/>
                    <a:pt x="403491" y="1283633"/>
                    <a:pt x="403491" y="1134516"/>
                  </a:cubicBezTo>
                  <a:cubicBezTo>
                    <a:pt x="403491" y="985399"/>
                    <a:pt x="282608" y="864516"/>
                    <a:pt x="133491" y="864516"/>
                  </a:cubicBezTo>
                  <a:cubicBezTo>
                    <a:pt x="84862" y="864516"/>
                    <a:pt x="39235" y="877372"/>
                    <a:pt x="0" y="900098"/>
                  </a:cubicBezTo>
                  <a:lnTo>
                    <a:pt x="0" y="450517"/>
                  </a:lnTo>
                  <a:lnTo>
                    <a:pt x="558076" y="450517"/>
                  </a:lnTo>
                  <a:lnTo>
                    <a:pt x="558076" y="386760"/>
                  </a:lnTo>
                  <a:cubicBezTo>
                    <a:pt x="502591" y="350475"/>
                    <a:pt x="468076" y="287268"/>
                    <a:pt x="468076" y="216000"/>
                  </a:cubicBezTo>
                  <a:cubicBezTo>
                    <a:pt x="468076" y="96706"/>
                    <a:pt x="564782" y="0"/>
                    <a:pt x="684076" y="0"/>
                  </a:cubicBezTo>
                  <a:close/>
                </a:path>
              </a:pathLst>
            </a:custGeom>
            <a:solidFill>
              <a:schemeClr val="accent2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Oval 21">
              <a:extLst>
                <a:ext uri="{FF2B5EF4-FFF2-40B4-BE49-F238E27FC236}">
                  <a16:creationId xmlns:a16="http://schemas.microsoft.com/office/drawing/2014/main" id="{DAD33A40-AB58-47FD-BE48-F0907667BC30}"/>
                </a:ext>
              </a:extLst>
            </p:cNvPr>
            <p:cNvSpPr/>
            <p:nvPr/>
          </p:nvSpPr>
          <p:spPr>
            <a:xfrm rot="5400000">
              <a:off x="5497744" y="723329"/>
              <a:ext cx="1045064" cy="1427206"/>
            </a:xfrm>
            <a:custGeom>
              <a:avLst/>
              <a:gdLst>
                <a:gd name="connsiteX0" fmla="*/ 1449013 w 1449013"/>
                <a:gd name="connsiteY0" fmla="*/ 0 h 1952472"/>
                <a:gd name="connsiteX1" fmla="*/ 1449013 w 1449013"/>
                <a:gd name="connsiteY1" fmla="*/ 466741 h 1952472"/>
                <a:gd name="connsiteX2" fmla="*/ 1317741 w 1449013"/>
                <a:gd name="connsiteY2" fmla="*/ 433666 h 1952472"/>
                <a:gd name="connsiteX3" fmla="*/ 1031784 w 1449013"/>
                <a:gd name="connsiteY3" fmla="*/ 719630 h 1952472"/>
                <a:gd name="connsiteX4" fmla="*/ 1317741 w 1449013"/>
                <a:gd name="connsiteY4" fmla="*/ 1005593 h 1952472"/>
                <a:gd name="connsiteX5" fmla="*/ 1449013 w 1449013"/>
                <a:gd name="connsiteY5" fmla="*/ 972519 h 1952472"/>
                <a:gd name="connsiteX6" fmla="*/ 1449013 w 1449013"/>
                <a:gd name="connsiteY6" fmla="*/ 1444072 h 1952472"/>
                <a:gd name="connsiteX7" fmla="*/ 857954 w 1449013"/>
                <a:gd name="connsiteY7" fmla="*/ 1444072 h 1952472"/>
                <a:gd name="connsiteX8" fmla="*/ 857954 w 1449013"/>
                <a:gd name="connsiteY8" fmla="*/ 1542845 h 1952472"/>
                <a:gd name="connsiteX9" fmla="*/ 953273 w 1449013"/>
                <a:gd name="connsiteY9" fmla="*/ 1723701 h 1952472"/>
                <a:gd name="connsiteX10" fmla="*/ 724507 w 1449013"/>
                <a:gd name="connsiteY10" fmla="*/ 1952472 h 1952472"/>
                <a:gd name="connsiteX11" fmla="*/ 495741 w 1449013"/>
                <a:gd name="connsiteY11" fmla="*/ 1723701 h 1952472"/>
                <a:gd name="connsiteX12" fmla="*/ 591060 w 1449013"/>
                <a:gd name="connsiteY12" fmla="*/ 1542845 h 1952472"/>
                <a:gd name="connsiteX13" fmla="*/ 591060 w 1449013"/>
                <a:gd name="connsiteY13" fmla="*/ 1444072 h 1952472"/>
                <a:gd name="connsiteX14" fmla="*/ 0 w 1449013"/>
                <a:gd name="connsiteY14" fmla="*/ 1444072 h 1952472"/>
                <a:gd name="connsiteX15" fmla="*/ 0 w 1449013"/>
                <a:gd name="connsiteY15" fmla="*/ 967906 h 1952472"/>
                <a:gd name="connsiteX16" fmla="*/ 427338 w 1449013"/>
                <a:gd name="connsiteY16" fmla="*/ 719630 h 1952472"/>
                <a:gd name="connsiteX17" fmla="*/ 141381 w 1449013"/>
                <a:gd name="connsiteY17" fmla="*/ 433666 h 1952472"/>
                <a:gd name="connsiteX18" fmla="*/ 0 w 1449013"/>
                <a:gd name="connsiteY18" fmla="*/ 471352 h 1952472"/>
                <a:gd name="connsiteX19" fmla="*/ 0 w 1449013"/>
                <a:gd name="connsiteY19" fmla="*/ 0 h 1952472"/>
                <a:gd name="connsiteX20" fmla="*/ 1449013 w 1449013"/>
                <a:gd name="connsiteY20" fmla="*/ 0 h 1952472"/>
                <a:gd name="connsiteX0" fmla="*/ 1449013 w 1449013"/>
                <a:gd name="connsiteY0" fmla="*/ 0 h 1952472"/>
                <a:gd name="connsiteX1" fmla="*/ 1449013 w 1449013"/>
                <a:gd name="connsiteY1" fmla="*/ 466741 h 1952472"/>
                <a:gd name="connsiteX2" fmla="*/ 1317741 w 1449013"/>
                <a:gd name="connsiteY2" fmla="*/ 433666 h 1952472"/>
                <a:gd name="connsiteX3" fmla="*/ 1031784 w 1449013"/>
                <a:gd name="connsiteY3" fmla="*/ 719630 h 1952472"/>
                <a:gd name="connsiteX4" fmla="*/ 1317741 w 1449013"/>
                <a:gd name="connsiteY4" fmla="*/ 1005593 h 1952472"/>
                <a:gd name="connsiteX5" fmla="*/ 1449013 w 1449013"/>
                <a:gd name="connsiteY5" fmla="*/ 972519 h 1952472"/>
                <a:gd name="connsiteX6" fmla="*/ 1449013 w 1449013"/>
                <a:gd name="connsiteY6" fmla="*/ 1444072 h 1952472"/>
                <a:gd name="connsiteX7" fmla="*/ 857954 w 1449013"/>
                <a:gd name="connsiteY7" fmla="*/ 1444072 h 1952472"/>
                <a:gd name="connsiteX8" fmla="*/ 857954 w 1449013"/>
                <a:gd name="connsiteY8" fmla="*/ 1542845 h 1952472"/>
                <a:gd name="connsiteX9" fmla="*/ 953273 w 1449013"/>
                <a:gd name="connsiteY9" fmla="*/ 1723701 h 1952472"/>
                <a:gd name="connsiteX10" fmla="*/ 724507 w 1449013"/>
                <a:gd name="connsiteY10" fmla="*/ 1952472 h 1952472"/>
                <a:gd name="connsiteX11" fmla="*/ 495741 w 1449013"/>
                <a:gd name="connsiteY11" fmla="*/ 1723701 h 1952472"/>
                <a:gd name="connsiteX12" fmla="*/ 591060 w 1449013"/>
                <a:gd name="connsiteY12" fmla="*/ 1542845 h 1952472"/>
                <a:gd name="connsiteX13" fmla="*/ 591060 w 1449013"/>
                <a:gd name="connsiteY13" fmla="*/ 1444072 h 1952472"/>
                <a:gd name="connsiteX14" fmla="*/ 0 w 1449013"/>
                <a:gd name="connsiteY14" fmla="*/ 1444072 h 1952472"/>
                <a:gd name="connsiteX15" fmla="*/ 0 w 1449013"/>
                <a:gd name="connsiteY15" fmla="*/ 967906 h 1952472"/>
                <a:gd name="connsiteX16" fmla="*/ 141381 w 1449013"/>
                <a:gd name="connsiteY16" fmla="*/ 433666 h 1952472"/>
                <a:gd name="connsiteX17" fmla="*/ 0 w 1449013"/>
                <a:gd name="connsiteY17" fmla="*/ 471352 h 1952472"/>
                <a:gd name="connsiteX18" fmla="*/ 0 w 1449013"/>
                <a:gd name="connsiteY18" fmla="*/ 0 h 1952472"/>
                <a:gd name="connsiteX19" fmla="*/ 1449013 w 1449013"/>
                <a:gd name="connsiteY19" fmla="*/ 0 h 1952472"/>
                <a:gd name="connsiteX0" fmla="*/ 1449013 w 1449013"/>
                <a:gd name="connsiteY0" fmla="*/ 0 h 1952472"/>
                <a:gd name="connsiteX1" fmla="*/ 1449013 w 1449013"/>
                <a:gd name="connsiteY1" fmla="*/ 466741 h 1952472"/>
                <a:gd name="connsiteX2" fmla="*/ 1317741 w 1449013"/>
                <a:gd name="connsiteY2" fmla="*/ 433666 h 1952472"/>
                <a:gd name="connsiteX3" fmla="*/ 1031784 w 1449013"/>
                <a:gd name="connsiteY3" fmla="*/ 719630 h 1952472"/>
                <a:gd name="connsiteX4" fmla="*/ 1317741 w 1449013"/>
                <a:gd name="connsiteY4" fmla="*/ 1005593 h 1952472"/>
                <a:gd name="connsiteX5" fmla="*/ 1449013 w 1449013"/>
                <a:gd name="connsiteY5" fmla="*/ 972519 h 1952472"/>
                <a:gd name="connsiteX6" fmla="*/ 1449013 w 1449013"/>
                <a:gd name="connsiteY6" fmla="*/ 1444072 h 1952472"/>
                <a:gd name="connsiteX7" fmla="*/ 857954 w 1449013"/>
                <a:gd name="connsiteY7" fmla="*/ 1444072 h 1952472"/>
                <a:gd name="connsiteX8" fmla="*/ 857954 w 1449013"/>
                <a:gd name="connsiteY8" fmla="*/ 1542845 h 1952472"/>
                <a:gd name="connsiteX9" fmla="*/ 953273 w 1449013"/>
                <a:gd name="connsiteY9" fmla="*/ 1723701 h 1952472"/>
                <a:gd name="connsiteX10" fmla="*/ 724507 w 1449013"/>
                <a:gd name="connsiteY10" fmla="*/ 1952472 h 1952472"/>
                <a:gd name="connsiteX11" fmla="*/ 495741 w 1449013"/>
                <a:gd name="connsiteY11" fmla="*/ 1723701 h 1952472"/>
                <a:gd name="connsiteX12" fmla="*/ 591060 w 1449013"/>
                <a:gd name="connsiteY12" fmla="*/ 1542845 h 1952472"/>
                <a:gd name="connsiteX13" fmla="*/ 591060 w 1449013"/>
                <a:gd name="connsiteY13" fmla="*/ 1444072 h 1952472"/>
                <a:gd name="connsiteX14" fmla="*/ 0 w 1449013"/>
                <a:gd name="connsiteY14" fmla="*/ 1444072 h 1952472"/>
                <a:gd name="connsiteX15" fmla="*/ 0 w 1449013"/>
                <a:gd name="connsiteY15" fmla="*/ 967906 h 1952472"/>
                <a:gd name="connsiteX16" fmla="*/ 0 w 1449013"/>
                <a:gd name="connsiteY16" fmla="*/ 471352 h 1952472"/>
                <a:gd name="connsiteX17" fmla="*/ 0 w 1449013"/>
                <a:gd name="connsiteY17" fmla="*/ 0 h 1952472"/>
                <a:gd name="connsiteX18" fmla="*/ 1449013 w 1449013"/>
                <a:gd name="connsiteY18" fmla="*/ 0 h 1952472"/>
                <a:gd name="connsiteX0" fmla="*/ 1449013 w 1449013"/>
                <a:gd name="connsiteY0" fmla="*/ 0 h 1952472"/>
                <a:gd name="connsiteX1" fmla="*/ 1449013 w 1449013"/>
                <a:gd name="connsiteY1" fmla="*/ 466741 h 1952472"/>
                <a:gd name="connsiteX2" fmla="*/ 1317741 w 1449013"/>
                <a:gd name="connsiteY2" fmla="*/ 433666 h 1952472"/>
                <a:gd name="connsiteX3" fmla="*/ 1031784 w 1449013"/>
                <a:gd name="connsiteY3" fmla="*/ 719630 h 1952472"/>
                <a:gd name="connsiteX4" fmla="*/ 1317741 w 1449013"/>
                <a:gd name="connsiteY4" fmla="*/ 1005593 h 1952472"/>
                <a:gd name="connsiteX5" fmla="*/ 1449013 w 1449013"/>
                <a:gd name="connsiteY5" fmla="*/ 972519 h 1952472"/>
                <a:gd name="connsiteX6" fmla="*/ 1449013 w 1449013"/>
                <a:gd name="connsiteY6" fmla="*/ 1444072 h 1952472"/>
                <a:gd name="connsiteX7" fmla="*/ 857954 w 1449013"/>
                <a:gd name="connsiteY7" fmla="*/ 1444072 h 1952472"/>
                <a:gd name="connsiteX8" fmla="*/ 857954 w 1449013"/>
                <a:gd name="connsiteY8" fmla="*/ 1542845 h 1952472"/>
                <a:gd name="connsiteX9" fmla="*/ 953273 w 1449013"/>
                <a:gd name="connsiteY9" fmla="*/ 1723701 h 1952472"/>
                <a:gd name="connsiteX10" fmla="*/ 724507 w 1449013"/>
                <a:gd name="connsiteY10" fmla="*/ 1952472 h 1952472"/>
                <a:gd name="connsiteX11" fmla="*/ 495741 w 1449013"/>
                <a:gd name="connsiteY11" fmla="*/ 1723701 h 1952472"/>
                <a:gd name="connsiteX12" fmla="*/ 591060 w 1449013"/>
                <a:gd name="connsiteY12" fmla="*/ 1542845 h 1952472"/>
                <a:gd name="connsiteX13" fmla="*/ 591060 w 1449013"/>
                <a:gd name="connsiteY13" fmla="*/ 1444072 h 1952472"/>
                <a:gd name="connsiteX14" fmla="*/ 0 w 1449013"/>
                <a:gd name="connsiteY14" fmla="*/ 1444072 h 1952472"/>
                <a:gd name="connsiteX15" fmla="*/ 0 w 1449013"/>
                <a:gd name="connsiteY15" fmla="*/ 967906 h 1952472"/>
                <a:gd name="connsiteX16" fmla="*/ 0 w 1449013"/>
                <a:gd name="connsiteY16" fmla="*/ 0 h 1952472"/>
                <a:gd name="connsiteX17" fmla="*/ 1449013 w 1449013"/>
                <a:gd name="connsiteY17" fmla="*/ 0 h 1952472"/>
                <a:gd name="connsiteX0" fmla="*/ 1449013 w 1449013"/>
                <a:gd name="connsiteY0" fmla="*/ 0 h 1952472"/>
                <a:gd name="connsiteX1" fmla="*/ 1449013 w 1449013"/>
                <a:gd name="connsiteY1" fmla="*/ 466741 h 1952472"/>
                <a:gd name="connsiteX2" fmla="*/ 1317741 w 1449013"/>
                <a:gd name="connsiteY2" fmla="*/ 433666 h 1952472"/>
                <a:gd name="connsiteX3" fmla="*/ 1031784 w 1449013"/>
                <a:gd name="connsiteY3" fmla="*/ 719630 h 1952472"/>
                <a:gd name="connsiteX4" fmla="*/ 1317741 w 1449013"/>
                <a:gd name="connsiteY4" fmla="*/ 1005593 h 1952472"/>
                <a:gd name="connsiteX5" fmla="*/ 1449013 w 1449013"/>
                <a:gd name="connsiteY5" fmla="*/ 972519 h 1952472"/>
                <a:gd name="connsiteX6" fmla="*/ 1449013 w 1449013"/>
                <a:gd name="connsiteY6" fmla="*/ 1444072 h 1952472"/>
                <a:gd name="connsiteX7" fmla="*/ 857954 w 1449013"/>
                <a:gd name="connsiteY7" fmla="*/ 1444072 h 1952472"/>
                <a:gd name="connsiteX8" fmla="*/ 857954 w 1449013"/>
                <a:gd name="connsiteY8" fmla="*/ 1542845 h 1952472"/>
                <a:gd name="connsiteX9" fmla="*/ 953273 w 1449013"/>
                <a:gd name="connsiteY9" fmla="*/ 1723701 h 1952472"/>
                <a:gd name="connsiteX10" fmla="*/ 724507 w 1449013"/>
                <a:gd name="connsiteY10" fmla="*/ 1952472 h 1952472"/>
                <a:gd name="connsiteX11" fmla="*/ 495741 w 1449013"/>
                <a:gd name="connsiteY11" fmla="*/ 1723701 h 1952472"/>
                <a:gd name="connsiteX12" fmla="*/ 591060 w 1449013"/>
                <a:gd name="connsiteY12" fmla="*/ 1542845 h 1952472"/>
                <a:gd name="connsiteX13" fmla="*/ 591060 w 1449013"/>
                <a:gd name="connsiteY13" fmla="*/ 1444072 h 1952472"/>
                <a:gd name="connsiteX14" fmla="*/ 0 w 1449013"/>
                <a:gd name="connsiteY14" fmla="*/ 1444072 h 1952472"/>
                <a:gd name="connsiteX15" fmla="*/ 0 w 1449013"/>
                <a:gd name="connsiteY15" fmla="*/ 0 h 1952472"/>
                <a:gd name="connsiteX16" fmla="*/ 1449013 w 1449013"/>
                <a:gd name="connsiteY16" fmla="*/ 0 h 1952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9013" h="1952472">
                  <a:moveTo>
                    <a:pt x="1449013" y="0"/>
                  </a:moveTo>
                  <a:lnTo>
                    <a:pt x="1449013" y="466741"/>
                  </a:lnTo>
                  <a:cubicBezTo>
                    <a:pt x="1410107" y="445266"/>
                    <a:pt x="1365278" y="433666"/>
                    <a:pt x="1317741" y="433666"/>
                  </a:cubicBezTo>
                  <a:cubicBezTo>
                    <a:pt x="1159811" y="433666"/>
                    <a:pt x="1031784" y="561696"/>
                    <a:pt x="1031784" y="719630"/>
                  </a:cubicBezTo>
                  <a:cubicBezTo>
                    <a:pt x="1031784" y="877563"/>
                    <a:pt x="1159811" y="1005593"/>
                    <a:pt x="1317741" y="1005593"/>
                  </a:cubicBezTo>
                  <a:cubicBezTo>
                    <a:pt x="1365278" y="1005593"/>
                    <a:pt x="1410107" y="993993"/>
                    <a:pt x="1449013" y="972519"/>
                  </a:cubicBezTo>
                  <a:lnTo>
                    <a:pt x="1449013" y="1444072"/>
                  </a:lnTo>
                  <a:lnTo>
                    <a:pt x="857954" y="1444072"/>
                  </a:lnTo>
                  <a:lnTo>
                    <a:pt x="857954" y="1542845"/>
                  </a:lnTo>
                  <a:cubicBezTo>
                    <a:pt x="916718" y="1581276"/>
                    <a:pt x="953273" y="1648220"/>
                    <a:pt x="953273" y="1723701"/>
                  </a:cubicBezTo>
                  <a:cubicBezTo>
                    <a:pt x="953273" y="1850048"/>
                    <a:pt x="850851" y="1952472"/>
                    <a:pt x="724507" y="1952472"/>
                  </a:cubicBezTo>
                  <a:cubicBezTo>
                    <a:pt x="598162" y="1952472"/>
                    <a:pt x="495741" y="1850048"/>
                    <a:pt x="495741" y="1723701"/>
                  </a:cubicBezTo>
                  <a:cubicBezTo>
                    <a:pt x="495741" y="1648220"/>
                    <a:pt x="532295" y="1581276"/>
                    <a:pt x="591060" y="1542845"/>
                  </a:cubicBezTo>
                  <a:lnTo>
                    <a:pt x="591060" y="1444072"/>
                  </a:lnTo>
                  <a:lnTo>
                    <a:pt x="0" y="1444072"/>
                  </a:lnTo>
                  <a:lnTo>
                    <a:pt x="0" y="0"/>
                  </a:lnTo>
                  <a:lnTo>
                    <a:pt x="1449013" y="0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Oval 21">
              <a:extLst>
                <a:ext uri="{FF2B5EF4-FFF2-40B4-BE49-F238E27FC236}">
                  <a16:creationId xmlns:a16="http://schemas.microsoft.com/office/drawing/2014/main" id="{9ADD6D2C-B59C-433A-BF95-E40378A57438}"/>
                </a:ext>
              </a:extLst>
            </p:cNvPr>
            <p:cNvSpPr/>
            <p:nvPr/>
          </p:nvSpPr>
          <p:spPr>
            <a:xfrm>
              <a:off x="5667648" y="3970823"/>
              <a:ext cx="1059192" cy="1755774"/>
            </a:xfrm>
            <a:custGeom>
              <a:avLst/>
              <a:gdLst/>
              <a:ahLst/>
              <a:cxnLst/>
              <a:rect l="l" t="t" r="r" b="b"/>
              <a:pathLst>
                <a:path w="1368152" h="2298537">
                  <a:moveTo>
                    <a:pt x="684076" y="0"/>
                  </a:moveTo>
                  <a:cubicBezTo>
                    <a:pt x="803370" y="0"/>
                    <a:pt x="900076" y="96706"/>
                    <a:pt x="900076" y="216000"/>
                  </a:cubicBezTo>
                  <a:cubicBezTo>
                    <a:pt x="900076" y="287268"/>
                    <a:pt x="865561" y="350475"/>
                    <a:pt x="810076" y="386760"/>
                  </a:cubicBezTo>
                  <a:lnTo>
                    <a:pt x="810076" y="450517"/>
                  </a:lnTo>
                  <a:lnTo>
                    <a:pt x="1368152" y="450517"/>
                  </a:lnTo>
                  <a:lnTo>
                    <a:pt x="1368152" y="895744"/>
                  </a:lnTo>
                  <a:cubicBezTo>
                    <a:pt x="1331417" y="875468"/>
                    <a:pt x="1289090" y="864516"/>
                    <a:pt x="1244206" y="864516"/>
                  </a:cubicBezTo>
                  <a:cubicBezTo>
                    <a:pt x="1095089" y="864516"/>
                    <a:pt x="974206" y="985399"/>
                    <a:pt x="974206" y="1134516"/>
                  </a:cubicBezTo>
                  <a:cubicBezTo>
                    <a:pt x="974206" y="1283633"/>
                    <a:pt x="1095089" y="1404516"/>
                    <a:pt x="1244206" y="1404516"/>
                  </a:cubicBezTo>
                  <a:cubicBezTo>
                    <a:pt x="1289090" y="1404516"/>
                    <a:pt x="1331417" y="1393563"/>
                    <a:pt x="1368152" y="1373288"/>
                  </a:cubicBezTo>
                  <a:lnTo>
                    <a:pt x="1368152" y="1818517"/>
                  </a:lnTo>
                  <a:lnTo>
                    <a:pt x="810076" y="1818517"/>
                  </a:lnTo>
                  <a:lnTo>
                    <a:pt x="810076" y="1911777"/>
                  </a:lnTo>
                  <a:cubicBezTo>
                    <a:pt x="865561" y="1948062"/>
                    <a:pt x="900076" y="2011269"/>
                    <a:pt x="900076" y="2082537"/>
                  </a:cubicBezTo>
                  <a:cubicBezTo>
                    <a:pt x="900076" y="2201831"/>
                    <a:pt x="803370" y="2298537"/>
                    <a:pt x="684076" y="2298537"/>
                  </a:cubicBezTo>
                  <a:cubicBezTo>
                    <a:pt x="564782" y="2298537"/>
                    <a:pt x="468076" y="2201831"/>
                    <a:pt x="468076" y="2082537"/>
                  </a:cubicBezTo>
                  <a:cubicBezTo>
                    <a:pt x="468076" y="2011269"/>
                    <a:pt x="502591" y="1948062"/>
                    <a:pt x="558076" y="1911777"/>
                  </a:cubicBezTo>
                  <a:lnTo>
                    <a:pt x="558076" y="1818517"/>
                  </a:lnTo>
                  <a:lnTo>
                    <a:pt x="0" y="1818517"/>
                  </a:lnTo>
                  <a:lnTo>
                    <a:pt x="0" y="1368933"/>
                  </a:lnTo>
                  <a:cubicBezTo>
                    <a:pt x="39235" y="1391659"/>
                    <a:pt x="84862" y="1404516"/>
                    <a:pt x="133491" y="1404516"/>
                  </a:cubicBezTo>
                  <a:cubicBezTo>
                    <a:pt x="282608" y="1404516"/>
                    <a:pt x="403491" y="1283633"/>
                    <a:pt x="403491" y="1134516"/>
                  </a:cubicBezTo>
                  <a:cubicBezTo>
                    <a:pt x="403491" y="985399"/>
                    <a:pt x="282608" y="864516"/>
                    <a:pt x="133491" y="864516"/>
                  </a:cubicBezTo>
                  <a:cubicBezTo>
                    <a:pt x="84862" y="864516"/>
                    <a:pt x="39235" y="877372"/>
                    <a:pt x="0" y="900098"/>
                  </a:cubicBezTo>
                  <a:lnTo>
                    <a:pt x="0" y="450517"/>
                  </a:lnTo>
                  <a:lnTo>
                    <a:pt x="558076" y="450517"/>
                  </a:lnTo>
                  <a:lnTo>
                    <a:pt x="558076" y="386760"/>
                  </a:lnTo>
                  <a:cubicBezTo>
                    <a:pt x="502591" y="350475"/>
                    <a:pt x="468076" y="287268"/>
                    <a:pt x="468076" y="216000"/>
                  </a:cubicBezTo>
                  <a:cubicBezTo>
                    <a:pt x="468076" y="96706"/>
                    <a:pt x="564782" y="0"/>
                    <a:pt x="684076" y="0"/>
                  </a:cubicBezTo>
                  <a:close/>
                </a:path>
              </a:pathLst>
            </a:custGeom>
            <a:solidFill>
              <a:srgbClr val="0070C0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Oval 21">
              <a:extLst>
                <a:ext uri="{FF2B5EF4-FFF2-40B4-BE49-F238E27FC236}">
                  <a16:creationId xmlns:a16="http://schemas.microsoft.com/office/drawing/2014/main" id="{46174572-A78E-47D0-AFD4-FF645D157E8C}"/>
                </a:ext>
              </a:extLst>
            </p:cNvPr>
            <p:cNvSpPr/>
            <p:nvPr/>
          </p:nvSpPr>
          <p:spPr>
            <a:xfrm rot="16200000" flipH="1">
              <a:off x="5869533" y="2988497"/>
              <a:ext cx="1045064" cy="1427172"/>
            </a:xfrm>
            <a:custGeom>
              <a:avLst/>
              <a:gdLst/>
              <a:ahLst/>
              <a:cxnLst/>
              <a:rect l="l" t="t" r="r" b="b"/>
              <a:pathLst>
                <a:path w="1449013" h="1952424">
                  <a:moveTo>
                    <a:pt x="0" y="1444024"/>
                  </a:moveTo>
                  <a:lnTo>
                    <a:pt x="0" y="967858"/>
                  </a:lnTo>
                  <a:cubicBezTo>
                    <a:pt x="41554" y="991928"/>
                    <a:pt x="89878" y="1005545"/>
                    <a:pt x="141381" y="1005545"/>
                  </a:cubicBezTo>
                  <a:cubicBezTo>
                    <a:pt x="299311" y="1005545"/>
                    <a:pt x="427338" y="877515"/>
                    <a:pt x="427338" y="719582"/>
                  </a:cubicBezTo>
                  <a:cubicBezTo>
                    <a:pt x="427338" y="561649"/>
                    <a:pt x="299311" y="433619"/>
                    <a:pt x="141381" y="433619"/>
                  </a:cubicBezTo>
                  <a:cubicBezTo>
                    <a:pt x="89878" y="433619"/>
                    <a:pt x="41554" y="447235"/>
                    <a:pt x="0" y="471304"/>
                  </a:cubicBezTo>
                  <a:lnTo>
                    <a:pt x="0" y="0"/>
                  </a:lnTo>
                  <a:lnTo>
                    <a:pt x="1449013" y="0"/>
                  </a:lnTo>
                  <a:lnTo>
                    <a:pt x="1449013" y="466693"/>
                  </a:lnTo>
                  <a:cubicBezTo>
                    <a:pt x="1410107" y="445218"/>
                    <a:pt x="1365278" y="433619"/>
                    <a:pt x="1317742" y="433619"/>
                  </a:cubicBezTo>
                  <a:cubicBezTo>
                    <a:pt x="1159811" y="433619"/>
                    <a:pt x="1031784" y="561649"/>
                    <a:pt x="1031784" y="719582"/>
                  </a:cubicBezTo>
                  <a:cubicBezTo>
                    <a:pt x="1031784" y="877515"/>
                    <a:pt x="1159811" y="1005545"/>
                    <a:pt x="1317742" y="1005545"/>
                  </a:cubicBezTo>
                  <a:cubicBezTo>
                    <a:pt x="1365278" y="1005545"/>
                    <a:pt x="1410107" y="993945"/>
                    <a:pt x="1449013" y="972471"/>
                  </a:cubicBezTo>
                  <a:lnTo>
                    <a:pt x="1449013" y="1444024"/>
                  </a:lnTo>
                  <a:lnTo>
                    <a:pt x="857954" y="1444024"/>
                  </a:lnTo>
                  <a:lnTo>
                    <a:pt x="857954" y="1542797"/>
                  </a:lnTo>
                  <a:cubicBezTo>
                    <a:pt x="916718" y="1581228"/>
                    <a:pt x="953273" y="1648172"/>
                    <a:pt x="953273" y="1723653"/>
                  </a:cubicBezTo>
                  <a:cubicBezTo>
                    <a:pt x="953273" y="1850000"/>
                    <a:pt x="850851" y="1952424"/>
                    <a:pt x="724507" y="1952424"/>
                  </a:cubicBezTo>
                  <a:cubicBezTo>
                    <a:pt x="598162" y="1952424"/>
                    <a:pt x="495741" y="1850000"/>
                    <a:pt x="495741" y="1723653"/>
                  </a:cubicBezTo>
                  <a:cubicBezTo>
                    <a:pt x="495741" y="1648172"/>
                    <a:pt x="532295" y="1581228"/>
                    <a:pt x="591060" y="1542797"/>
                  </a:cubicBezTo>
                  <a:lnTo>
                    <a:pt x="591060" y="1444024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6" name="Rounded Rectangle 32">
            <a:extLst>
              <a:ext uri="{FF2B5EF4-FFF2-40B4-BE49-F238E27FC236}">
                <a16:creationId xmlns:a16="http://schemas.microsoft.com/office/drawing/2014/main" id="{63B4184E-8848-47E4-946B-F93362C99914}"/>
              </a:ext>
            </a:extLst>
          </p:cNvPr>
          <p:cNvSpPr/>
          <p:nvPr/>
        </p:nvSpPr>
        <p:spPr>
          <a:xfrm>
            <a:off x="7707193" y="2026227"/>
            <a:ext cx="293553" cy="2935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" name="Rounded Rectangle 5">
            <a:extLst>
              <a:ext uri="{FF2B5EF4-FFF2-40B4-BE49-F238E27FC236}">
                <a16:creationId xmlns:a16="http://schemas.microsoft.com/office/drawing/2014/main" id="{182408E9-ED82-4303-A770-A3F8B0990543}"/>
              </a:ext>
            </a:extLst>
          </p:cNvPr>
          <p:cNvSpPr/>
          <p:nvPr/>
        </p:nvSpPr>
        <p:spPr>
          <a:xfrm flipH="1">
            <a:off x="7690664" y="5543831"/>
            <a:ext cx="332250" cy="274086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8" name="Oval 7">
            <a:extLst>
              <a:ext uri="{FF2B5EF4-FFF2-40B4-BE49-F238E27FC236}">
                <a16:creationId xmlns:a16="http://schemas.microsoft.com/office/drawing/2014/main" id="{75C3CA9A-2B1A-4429-93A3-7964C6BF1DEB}"/>
              </a:ext>
            </a:extLst>
          </p:cNvPr>
          <p:cNvSpPr/>
          <p:nvPr/>
        </p:nvSpPr>
        <p:spPr>
          <a:xfrm>
            <a:off x="7680556" y="6237832"/>
            <a:ext cx="328709" cy="32870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9" name="Rectangle 36">
            <a:extLst>
              <a:ext uri="{FF2B5EF4-FFF2-40B4-BE49-F238E27FC236}">
                <a16:creationId xmlns:a16="http://schemas.microsoft.com/office/drawing/2014/main" id="{0A0D5C96-4068-4766-A437-9A9D6A8B2221}"/>
              </a:ext>
            </a:extLst>
          </p:cNvPr>
          <p:cNvSpPr/>
          <p:nvPr/>
        </p:nvSpPr>
        <p:spPr>
          <a:xfrm>
            <a:off x="7701434" y="4438188"/>
            <a:ext cx="330289" cy="276095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0" name="자유형 151">
            <a:extLst>
              <a:ext uri="{FF2B5EF4-FFF2-40B4-BE49-F238E27FC236}">
                <a16:creationId xmlns:a16="http://schemas.microsoft.com/office/drawing/2014/main" id="{3639CF6B-2397-4333-B61C-3B1706896A40}"/>
              </a:ext>
            </a:extLst>
          </p:cNvPr>
          <p:cNvSpPr/>
          <p:nvPr/>
        </p:nvSpPr>
        <p:spPr>
          <a:xfrm>
            <a:off x="7690664" y="3259240"/>
            <a:ext cx="335820" cy="352466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56D5ED-9411-4B56-B5CE-263EF4BC1B90}"/>
              </a:ext>
            </a:extLst>
          </p:cNvPr>
          <p:cNvSpPr txBox="1"/>
          <p:nvPr/>
        </p:nvSpPr>
        <p:spPr>
          <a:xfrm>
            <a:off x="7529095" y="1836661"/>
            <a:ext cx="960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n w="12700">
                  <a:solidFill>
                    <a:schemeClr val="bg1"/>
                  </a:solidFill>
                </a:ln>
                <a:solidFill>
                  <a:schemeClr val="accent3"/>
                </a:solidFill>
                <a:cs typeface="Arial" pitchFamily="34" charset="0"/>
              </a:rPr>
              <a:t>01</a:t>
            </a:r>
            <a:endParaRPr lang="ko-KR" altLang="en-US" sz="4800" b="1" dirty="0">
              <a:ln w="12700">
                <a:solidFill>
                  <a:schemeClr val="bg1"/>
                </a:solidFill>
              </a:ln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FA48AF-1C38-4A56-B293-69673FC21A8F}"/>
              </a:ext>
            </a:extLst>
          </p:cNvPr>
          <p:cNvSpPr txBox="1"/>
          <p:nvPr/>
        </p:nvSpPr>
        <p:spPr>
          <a:xfrm>
            <a:off x="4824912" y="3019974"/>
            <a:ext cx="960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n w="12700">
                  <a:solidFill>
                    <a:schemeClr val="bg1"/>
                  </a:solidFill>
                </a:ln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4800" b="1" dirty="0">
              <a:ln w="12700">
                <a:solidFill>
                  <a:schemeClr val="bg1"/>
                </a:solidFill>
              </a:ln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B2653C-5E87-472B-B7C5-204F9A001315}"/>
              </a:ext>
            </a:extLst>
          </p:cNvPr>
          <p:cNvSpPr txBox="1"/>
          <p:nvPr/>
        </p:nvSpPr>
        <p:spPr>
          <a:xfrm>
            <a:off x="7690664" y="4240510"/>
            <a:ext cx="960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n w="12700">
                  <a:solidFill>
                    <a:schemeClr val="bg1"/>
                  </a:solidFill>
                </a:ln>
                <a:solidFill>
                  <a:schemeClr val="accent1"/>
                </a:solidFill>
                <a:cs typeface="Arial" pitchFamily="34" charset="0"/>
              </a:rPr>
              <a:t>03</a:t>
            </a:r>
            <a:endParaRPr lang="ko-KR" altLang="en-US" sz="4800" b="1" dirty="0">
              <a:ln w="12700">
                <a:solidFill>
                  <a:schemeClr val="bg1"/>
                </a:solidFill>
              </a:ln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498A94-4F27-4FBA-9C64-B0D584F24F19}"/>
              </a:ext>
            </a:extLst>
          </p:cNvPr>
          <p:cNvSpPr txBox="1"/>
          <p:nvPr/>
        </p:nvSpPr>
        <p:spPr>
          <a:xfrm>
            <a:off x="4817925" y="5402418"/>
            <a:ext cx="960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n w="12700">
                  <a:solidFill>
                    <a:schemeClr val="bg1"/>
                  </a:solidFill>
                </a:ln>
                <a:solidFill>
                  <a:srgbClr val="0070C0"/>
                </a:solidFill>
                <a:cs typeface="Arial" pitchFamily="34" charset="0"/>
              </a:rPr>
              <a:t>04</a:t>
            </a:r>
            <a:endParaRPr lang="ko-KR" altLang="en-US" sz="4800" b="1" dirty="0">
              <a:ln w="12700">
                <a:solidFill>
                  <a:schemeClr val="bg1"/>
                </a:solidFill>
              </a:ln>
              <a:solidFill>
                <a:srgbClr val="0070C0"/>
              </a:solidFill>
              <a:cs typeface="Arial" pitchFamily="34" charset="0"/>
            </a:endParaRPr>
          </a:p>
        </p:txBody>
      </p:sp>
      <p:sp>
        <p:nvSpPr>
          <p:cNvPr id="41" name="Text Placeholder 1">
            <a:extLst>
              <a:ext uri="{FF2B5EF4-FFF2-40B4-BE49-F238E27FC236}">
                <a16:creationId xmlns:a16="http://schemas.microsoft.com/office/drawing/2014/main" id="{764FBC58-8B58-42A4-AE83-AFEAD8F6989A}"/>
              </a:ext>
            </a:extLst>
          </p:cNvPr>
          <p:cNvSpPr txBox="1">
            <a:spLocks/>
          </p:cNvSpPr>
          <p:nvPr/>
        </p:nvSpPr>
        <p:spPr>
          <a:xfrm>
            <a:off x="637019" y="339509"/>
            <a:ext cx="3877831" cy="1508341"/>
          </a:xfrm>
          <a:prstGeom prst="rect">
            <a:avLst/>
          </a:prstGeom>
        </p:spPr>
        <p:txBody>
          <a:bodyPr>
            <a:no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5400" dirty="0"/>
          </a:p>
        </p:txBody>
      </p:sp>
      <p:sp>
        <p:nvSpPr>
          <p:cNvPr id="10" name="TextBox 9"/>
          <p:cNvSpPr txBox="1"/>
          <p:nvPr/>
        </p:nvSpPr>
        <p:spPr>
          <a:xfrm>
            <a:off x="8311510" y="1882275"/>
            <a:ext cx="3527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Control </a:t>
            </a:r>
            <a:r>
              <a:rPr 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monitorizat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(manual/</a:t>
            </a:r>
            <a:r>
              <a:rPr 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autonom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971376" y="3204640"/>
            <a:ext cx="2945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Citire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și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transmitere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date de la </a:t>
            </a:r>
            <a:r>
              <a:rPr lang="en-US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senzori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46589" y="4438188"/>
            <a:ext cx="2936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Evitare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obstacole</a:t>
            </a:r>
            <a:endParaRPr lang="en-US" b="1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640855" y="5680874"/>
            <a:ext cx="3219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Vizualizare</a:t>
            </a:r>
            <a:r>
              <a:rPr lang="en-US" b="1" dirty="0">
                <a:solidFill>
                  <a:srgbClr val="0070C0"/>
                </a:solidFill>
              </a:rPr>
              <a:t> date în </a:t>
            </a:r>
            <a:r>
              <a:rPr lang="en-US" b="1" dirty="0" err="1">
                <a:solidFill>
                  <a:srgbClr val="0070C0"/>
                </a:solidFill>
              </a:rPr>
              <a:t>timp</a:t>
            </a:r>
            <a:r>
              <a:rPr lang="en-US" b="1" dirty="0">
                <a:solidFill>
                  <a:srgbClr val="0070C0"/>
                </a:solidFill>
              </a:rPr>
              <a:t> real</a:t>
            </a:r>
          </a:p>
          <a:p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413237" y="173514"/>
            <a:ext cx="4088423" cy="18366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764928" y="475511"/>
            <a:ext cx="33850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bg1"/>
                </a:solidFill>
              </a:rPr>
              <a:t>Funcționalități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proiectate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52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52854" y="339509"/>
            <a:ext cx="10779369" cy="61885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508892" y="418102"/>
            <a:ext cx="4522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ARHITECTURA HARDWARE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428018" y="2458070"/>
            <a:ext cx="1058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DE CE?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18846" y="2224453"/>
            <a:ext cx="50995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Arduino Mega 2560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Driver L298N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Motoare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Senzori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Acumulatori</a:t>
            </a:r>
            <a:r>
              <a:rPr lang="en-US" dirty="0" smtClean="0"/>
              <a:t> de 3.7V </a:t>
            </a:r>
            <a:r>
              <a:rPr lang="en-US" dirty="0" err="1" smtClean="0"/>
              <a:t>pentru</a:t>
            </a:r>
            <a:r>
              <a:rPr lang="en-US" dirty="0" smtClean="0"/>
              <a:t> </a:t>
            </a:r>
            <a:r>
              <a:rPr lang="en-US" dirty="0" err="1" smtClean="0"/>
              <a:t>alimentare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538" y="648934"/>
            <a:ext cx="5143500" cy="643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1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52854" y="339509"/>
            <a:ext cx="10779369" cy="618853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508892" y="418102"/>
            <a:ext cx="4522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ARHITECTURA SOFTWARE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428018" y="2458070"/>
            <a:ext cx="1058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DE CE?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54015" y="2074983"/>
            <a:ext cx="5099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Aplicatie</a:t>
            </a:r>
            <a:r>
              <a:rPr lang="en-US" dirty="0" smtClean="0"/>
              <a:t> mobile – MIT App Inventor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Integrarea</a:t>
            </a:r>
            <a:r>
              <a:rPr lang="en-US" dirty="0" smtClean="0"/>
              <a:t> </a:t>
            </a:r>
            <a:r>
              <a:rPr lang="en-US" dirty="0" err="1" smtClean="0"/>
              <a:t>codului</a:t>
            </a:r>
            <a:r>
              <a:rPr lang="en-US" dirty="0" smtClean="0"/>
              <a:t> in Arduino IDE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277" y="1477107"/>
            <a:ext cx="3497042" cy="44115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203" y="3398405"/>
            <a:ext cx="3864951" cy="295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92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bstract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9D155"/>
      </a:accent1>
      <a:accent2>
        <a:srgbClr val="568AD3"/>
      </a:accent2>
      <a:accent3>
        <a:srgbClr val="FFFFFF"/>
      </a:accent3>
      <a:accent4>
        <a:srgbClr val="79D155"/>
      </a:accent4>
      <a:accent5>
        <a:srgbClr val="568AD3"/>
      </a:accent5>
      <a:accent6>
        <a:srgbClr val="FFFFF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BSTRACT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9D155"/>
      </a:accent1>
      <a:accent2>
        <a:srgbClr val="A5A5A5"/>
      </a:accent2>
      <a:accent3>
        <a:srgbClr val="595959"/>
      </a:accent3>
      <a:accent4>
        <a:srgbClr val="568AD3"/>
      </a:accent4>
      <a:accent5>
        <a:srgbClr val="A5A5A5"/>
      </a:accent5>
      <a:accent6>
        <a:srgbClr val="595959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bstract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9D155"/>
      </a:accent1>
      <a:accent2>
        <a:srgbClr val="568AD3"/>
      </a:accent2>
      <a:accent3>
        <a:srgbClr val="FFFFFF"/>
      </a:accent3>
      <a:accent4>
        <a:srgbClr val="79D155"/>
      </a:accent4>
      <a:accent5>
        <a:srgbClr val="568AD3"/>
      </a:accent5>
      <a:accent6>
        <a:srgbClr val="FFFFF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4833</TotalTime>
  <Words>549</Words>
  <Application>Microsoft Office PowerPoint</Application>
  <PresentationFormat>Widescreen</PresentationFormat>
  <Paragraphs>124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Arial Unicode MS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CRISTINA</cp:lastModifiedBy>
  <cp:revision>123</cp:revision>
  <dcterms:created xsi:type="dcterms:W3CDTF">2018-04-24T17:14:44Z</dcterms:created>
  <dcterms:modified xsi:type="dcterms:W3CDTF">2025-04-15T14:16:03Z</dcterms:modified>
</cp:coreProperties>
</file>